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8" r:id="rId2"/>
    <p:sldId id="262" r:id="rId3"/>
    <p:sldId id="335" r:id="rId4"/>
    <p:sldId id="373" r:id="rId5"/>
    <p:sldId id="277" r:id="rId6"/>
    <p:sldId id="365" r:id="rId7"/>
    <p:sldId id="374" r:id="rId8"/>
    <p:sldId id="375" r:id="rId9"/>
    <p:sldId id="338" r:id="rId10"/>
    <p:sldId id="377" r:id="rId11"/>
    <p:sldId id="317" r:id="rId12"/>
    <p:sldId id="266" r:id="rId13"/>
    <p:sldId id="376" r:id="rId14"/>
    <p:sldId id="346" r:id="rId15"/>
    <p:sldId id="364"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220" autoAdjust="0"/>
  </p:normalViewPr>
  <p:slideViewPr>
    <p:cSldViewPr snapToGrid="0">
      <p:cViewPr varScale="1">
        <p:scale>
          <a:sx n="89" d="100"/>
          <a:sy n="89" d="100"/>
        </p:scale>
        <p:origin x="33" y="6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880" units="cm"/>
          <inkml:channel name="Y" type="integer" max="1800" units="cm"/>
          <inkml:channel name="T" type="integer" max="2.14748E9" units="dev"/>
        </inkml:traceFormat>
        <inkml:channelProperties>
          <inkml:channelProperty channel="X" name="resolution" value="95.36423" units="1/cm"/>
          <inkml:channelProperty channel="Y" name="resolution" value="95.74468" units="1/cm"/>
          <inkml:channelProperty channel="T" name="resolution" value="1" units="1/dev"/>
        </inkml:channelProperties>
      </inkml:inkSource>
      <inkml:timestamp xml:id="ts0" timeString="2021-10-24T06:11:48.946"/>
    </inkml:context>
    <inkml:brush xml:id="br0">
      <inkml:brushProperty name="width" value="0.05292" units="cm"/>
      <inkml:brushProperty name="height" value="0.05292" units="cm"/>
      <inkml:brushProperty name="color" value="#FF0000"/>
    </inkml:brush>
  </inkml:definitions>
  <inkml:trace contextRef="#ctx0" brushRef="#br0">1870 3457 0,'-12'0'63,"12"12"-32,0-1 16,0 13-32,0-12 1,0-1-16,0 1 16,0 35-16,-24-11 15,24-13-15,-11 12 16,11-11-16,-12 11 15,12 0-15,-12-23 16,-11 12-16,23 11 16,0 0-16,0-11 15,0 11-15,0-11 16,0 23-16,0 11 16,0-11-16,0 0 15,0-11-15,0 11 16,0 0-16,0 12 15,0-36-15,0 24 16,0 12-16,0-12 16,0-12-16,0 12 15,11 0-15,1 12 16,-12-12-16,0-23 16,24 34-16,-24-34 15,11 35-15,13-24 16,-24-11-16,0 11 15,12-12-15,-12 13 16,0-1-16,0 12 16,0-23-1,0 11-15,11 12 16,-11 12-16,24-12 16,-12 0-16,11-12 15,-11 0-15,-12-11 16,12 11-16,-12 0 15,23-11-15,-23 11 16,12 0-16,12 12 16,-13-11-16,-11-13 15,0 12-15,12 1 16,-12-13-16,0 13 16,0-13-16,0 12 15,0-11-15,0 11 16,0 0-16,24-11 15,-13 11-15,-11 1 16,12-13-16,12 12 16,-13-23-16,1 0 15,23 23-15,-23-23 16,0 0-16,0 23 31,-1-23-15,13 11-1,-12-11 1,0 11 0,-1-11-1,1 0 1,0 0 0,11 23 15,-11-23-31,0 0 15,0-1 17,-1 1-17,1 0 1,0 0 0,0 11-1,11-11 48,-23 0-48,12 11-15,0-11 16,-1-12 0,1 0-1,23 23 1,-23-23-1,0 0-15,35 0 16,-35 0 0,0 0-16,-1 0 15,1 0-15,12 0 16,-1-11 0,12-1-1,1 0 1,-25 0-1,1-11-15,0-1 16,0 13 0,-1-1-16,-11-23 15,24-1-15,-12 13 16,0-13-16,11 1 16,-11 12-16,11-36 15,-23 35-15,12-11 16,-12-12-16,12 12 15,-12-12-15,0 11 16,0-11-16,0 0 16,0-11-1,0 11-15,0-1 16,0-10-16,0 34 16,0-23-16,0 12 15,0-12-15,0 12 16,-12-1-16,12 13 15,-23-36-15,23 35 16,0-11-16,-12-12 16,12 12-16,0 11 15,0-11-15,0 12 16,0-13 0,0 13-16,-24-36 15,24 12 1,0 12-16,0-12 15,0 11 1,0 25 0,0-1-16,0-35 15,0 35 1,0-35-16,0 23 16,0 13-1,0-36-15,0 35 16,0 0-1,-11-35 1,11 35 0,0-11-16,-12-24 15,-12 23 1,24-35 0,-12 48-16,1-13 15,-13-35 1,24 48-1,-12-36 1,1 35-16,11 0 16,-12-11-1,-12-36 1,24 12 0,-11 11-1,-13 1 1,12 12-1,1-13-15,11 1 16,-12 23-16,12-11 16,0-12-16,-24-12 15,13 11 17,-1 24-32,-12 1 15,13-25-15,-1 25 16,0-13-16,0 12 15,-11-23-15,11 23 16,0-23 0,0 23 31,1 12-16,-1 0-16,-23 12 1,23-12 0,0 0-16,0 0 15,1 0-15,-13 0 16,-11 0-16,11 0 16,13 0 15,-1 0-16,0 0-15</inkml:trace>
  <inkml:trace contextRef="#ctx0" brushRef="#br0" timeOffset="75898.34">1987 8831 0,'12'12'16,"0"-12"-1,0 11-15,23 13 47,-23-12-31,-1-12 15,1 0-15,23 11-16,-23-11 15,35 12 1,-12-12-16,-11 24 16,11-24-16,-11 0 15,-12 0 1,11 0 0,-11 0-16,0 0 15,-1 0-15,25 0 16,-25 0-1,13-24-15,11 24 16,-23-12-16,0 1 16,-1-1-16,1 0 15,12-23-15,-12 0 16,-12 11-16,11-11 16,13 0-16,-12 11 15,-1-11-15,13-1 16,-12-11-16,11 12 15,-11 0-15,-12-12 16,0 0-16,12-12 16,-12 35-16,0-23 15,0 12-15,0-12 16,23-12-16,-23 12 16,0 0-16,0 12 15,0 11-15,0-11 16,0 0-1,0 23 1,0-35-16,0 0 31,0 24-31,0-36 16,-23 47 0,11-12-1,12 13 1,-12-36-16,-11 11 15,11-11 1,0 12-16,-11 0 16,11 0-16,0 11 15,-11-11 1,11-1 0,0 25-16,-12-13 15,13-11-15,-1 0 16,-12-1-16,13 13 15,-1-12 1,-12-1 0,13 24-16,-1 1 15,0-1 1,0 0-16,-23-11 31,23 23 0,1 0-31,-1 0 16,0 0-16,-11 0 16,-1 11-16,12 1 15,-23 0-15,23 0 16,0-1-16,-11 1 16,-1 24-16,13 22 15,-13-11-15,-11 12 16,0-12-16,-1 24 15,1 11-15,-12 0 16,0-35-16,23 12 16,1-35-16,-1 11 15,13 0-15,-13 1 16,12-25-16,1 13 16,-1 11-16,-12 12 15,13-12-15,11 12 16,0-11-16,0-1 15,0-11-15,0-13 16,11 1-16,1 23 16,12 12-1,-13-11-15,13-1 16,-12 12 0,-1-35-1,1-1-15,0 13 16,11-12-16,1 0 15,11-1 1,-23 1 0,0 12-16,0-13 15,-1 1-15,1 0 32</inkml:trace>
  <inkml:trace contextRef="#ctx0" brushRef="#br0" timeOffset="87083.04">7032 2563 0,'12'0'313,"-12"12"-219,0 0-79,0-1 17,0 1-17,0 12 1,0-12-1,0-1 1,0 1 0,0 0-16,0 0 15,0-1-15,0 13 16,0-12 0,0-1-1,0 1-15,0 0 31,0 0-15,0-1-16,0 13 31,-12-1-15,12-11 0,0 0-1,0 0 1,0 11-1,0-11-15,0 0 32,0-1-32,0 1 15,0 0 1,0 0 0,-23 11-1,23-11 1,0 0-1,-12 0-15,12-1 16,-12 25 0,12-25-1,0 1-15,0 35 16,-12-23 0,12-1-1,-23 1-15,23-13 16,0 1-1,0 35-15,0 12 16,0-35 0,-12 11-16,0 0 15,12-11-15,-12-13 16,-11 25 0,23-25-1,0 1-15,0 0 16,0 0-1,0-1-15,-12 25 16,12-13-16,0 1 31,0-12-31,0 35 16,0 0 0,0-36-16,0 13 15,24 11 1,-24-23-1,0 0-15,0 11 16,0-11-16,0 35 16,0 0-1,0-23-15,0-1 16,0-11 0,0 35-16,0 0 15,0-24 1,0 13-16,0-13 15,0 13-15,0-1 16,0-12-16,0 13 16,0-13-16,-12 12 15,0 1 17,12-13-17,-12-11-15,12 23 16,0-11-16,0-1 15,-23 1 1,23-12 0,0-1-1,0 1-15,12 35 16,-12-12-16,0-11 16,0 11-16,0 0 15,0-11-15,0-12 16,0 35-1,0 0 1,0-12-16,0 0 16,0-11-16,0 11 15,0-11-15,0 11 16,0-23 0,0-1-16,0 1 15,0 0-15,0 35 16,0-12-16,0 12 15,0-11 1,0-13-16,0 12 16,0-23-1,0 35 1,0 0 0,11-11-16,-11-13 15,0 12-15,0-11 16,0 11-16,0-11 15,0 11-15,0 0 16,0-11-16,0 11 16,0-12-16,0 36 15,0-35 1,0 11-16,0-11 16,0 11-16,0-12 15,0 13-15,0-13 16,0 1-1,0-13 1,0 1 0,0 12-1,0-12 17,0 11-32,0-11 15,0 11 1,0-11-1,0 35-15,12-35 16,-12 11 0,0-11-1,0 0-15,0 0 16,0-1-16,0 1 16,0 35-16,24-11 15,-24-13 1,11-11-16,1 23 15,-12-23 17,0 0-32,0-1 15,0 13 17,0-12-17,0-1 1,0 1 46,0 0-15,0 0 16,0-1-63,0 13 15,0-12-15,0-1 16,0 1 46,0 0-46,0 0 0,0 23-16,0-23 15,-12 11 1,-11-11 46,23 12-46,12-13 15,-24-11 94,0 0-109,0 0 0,1 0-1,-1 0-15,0 0 16,-23 0-16,-12 0 15,12 0 1,-12 0 0,23 0-16,-35 0 15,36-23 1,-1 23 0,-11 0-1,0-12-15,-1 12 16,13-23-1,-12 23-15,-1-12 16,13 0-16,-13-12 16,1 13-16,12 11 15,-13-12-15,-22-12 16,34 24 0,12 0-1,-35 0-15,35 0 31,1 0-31,-13 0 16,12 0 0,1 0-16,-1 0 15,0 0-15,0 0 16,1 0-16,-13 0 16,12 0-16,1 0 15,-36 0-15,0 0 16,23 0-1,-11 0-15,23 0 16,-23 0-16,11 0 16,-11 0-16,23 0 15,0 0 1,1 0 0,-36 0-16,35 0 15,0 0 1,-35 0-16,12 24 15,-12-24 17,35 0-17,0 0 1,-35 0-16,35 0 16,1 0-1,-13 0-15,12 0 16,1 0-1,-1 0-15,0 0 16,-23 12-16,11-12 16,13 11-16,-25-11 15,1 12-15,-12-12 16,35 0 0,-11 24-1,-1-24 1,12 0-16,1 0 15,-1 0-15,-35 0 16,23 0 0,-11 12-1,23-12 1,-23 11-16,-12 13 16,12-12-1,23-1-15,-12-11 16,-11 24-16,0-12 15,0-1 1,23-11 0,0 0-1,-35 0-15,0 0 16,12 0 0,11 0-16,-11 0 15,11 0-15,-11 0 16,12 0-16,-13 0 15,-11 0-15,12 0 16,12 0-16,-13 0 16,1 24-16,11-24 15,13 0 1,-25 12-16,25-12 16,-1 0-1,-23 11-15,11 13 16,12-24 15,-23 12-15,23-12 31,1 0-47,-1 0 15,-12 0 1,12 0-16,-35 0 15,36 0-15,-1 0 16,-35-24 0,23 12-1,1 12 1,11 0-16,0 0 16,1 0-16,-1 0 15,-35-11-15,35 11 31,0 0-15,0 0 47,-11 0-48,11 0 1,0 0-16,1 0 15,-36 0-15,35 0 16,0 0 0,0 0-1,1 0 1,-13-12 265</inkml:trace>
  <inkml:trace contextRef="#ctx0" brushRef="#br0" timeOffset="94961.17">8937 2622 0,'0'12'47,"0"11"-31,0-11 0,0 0-16,0 0 15,-12 23-15,12 12 16,0-24-1,0 13-15,0-25 16,12 36 0,-12-35-1,0 0-15,0 11 16,24 1 0,-24-12-1,0 0-15,0-1 16,0 13-1,0-12 1,0-1-16,0 1 16,0 0-16,0 0 15,0-1-15,0 13 16,0 11-16,0 24 16,0-36-1,0 13-15,0-25 16,0 1-1,0 35 1,0-35 0,0 0-1,0 35-15,0-35 16,0-1 0,0 1-16,0 12 15,0-13-15,0 1 16,0 0-16,0 0 15,0 35-15,0 0 16,0-12 0,11 12-1,-11-12-15,0-11 16,0 11-16,0 0 16,0-11-16,-23 11 15,23-11-15,-12 11 16,0 0-16,-11 1 15,11-13 1,12 1 0,0 11-16,0-23 15,0 35 1,0-12-16,0-23 31,0 35-31,0 0 16,0 0-1,0 12 1,0-36 0,0 12-16,0-11 15,0 11-15,0-11 16,0 11-16,0 12 16,0-12-16,0-11 15,0 11-15,0 12 16,0-12-1,0-11-15,0 11 16,0 1-16,0-13 16,0 12-16,0-11 15,0 23 1,0-24 0,0 13-16,0-1 15,0 0-15,0-11 16,0 11-16,0 12 15,0-12-15,0-11 16,24 11-16,-24 0 16,0-11-16,0 11 15,11-11 1,-11 11-16,24 12 16,-24 12-16,0-36 15,0 24-15,12 12 16,-12-35-16,0 34 15,0-34-15,0 35 16,0-36-16,0 13 16,0-13-16,0 24 15,11-12-15,-11 12 16,24-11-16,-24-1 16,12 12-16,-12-12 15,0-11-15,0 11 16,0-23-1,0 0-15,0 35 16,23 0 0,-23-12-16,12 12 15,-12-35 1,0 11 0,12 1-16,-12-12 15,0-1 1,0 1-1,0 12 1,0-13 0,0 1-1,0 0 1,0 0-16,0 35 16,0-36-1,0 1-15,0 0 16,0 12-16,0-13 15,0 1 1,0 0 15,0 0-15,0-1 0,0 1-16,0 12 62,0-13-62,-12 13 16,12-12-1,0-1 1,0 13-16,0-1 16,0-11 93,0 0-93,-12 11-16,0-11 15,-23 0 1,23-12 124,1 0-124,-1 0 0,0 0-16,0 0 15,-23 0-15,23 0 16,-35-24 0,0 24-1,35 0 16,1 0-15,-36 0-16,-12 0 16,35 0-1,-11 0-15,11 0 16,-11 0-16,23 0 16,-35 0-1,0 0 1,12 0-16,12 0 15,-13 0-15,-11 0 16,12 0-16,11 0 16,-11 0-16,12 0 15,11 0 1,-12 0-16,13 0 16,-25 0-16,13 0 31,11 0-31,0 0 0,1 0 15,-1 0-15,0 0 16,0 0 0,-11 0-16,-12 0 15,-24 0 1,35 0-16,-11 0 16,11 0-16,-11 0 15,0 0-15,11 0 16,13 0-1,-1 0-15,-35 0 16,35 0 0,-35 0-16,12 12 15,11-12 1,1 0 0,11 0-1,-12 12 1,13-12-1,-13 0 1,12 0-16,-11 12 16,11-12-1,0 0 1,-11 0-16,11 0 31,0 0-31,0 0 16,1 0-16,-1 11 15,0-11 32,-11 0-31,11 0-16,0 0 16,0 0-16,1 0 15,-1 0 1,0 0-1,-11 0 1,11 0 0,-12 0-16,-11-11 15,0-13 1,23 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2021/10/24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2155451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12</a:t>
            </a:fld>
            <a:endParaRPr lang="zh-CN" altLang="en-US"/>
          </a:p>
        </p:txBody>
      </p:sp>
    </p:spTree>
    <p:extLst>
      <p:ext uri="{BB962C8B-B14F-4D97-AF65-F5344CB8AC3E}">
        <p14:creationId xmlns:p14="http://schemas.microsoft.com/office/powerpoint/2010/main" val="358206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13</a:t>
            </a:fld>
            <a:endParaRPr lang="zh-CN" altLang="en-US"/>
          </a:p>
        </p:txBody>
      </p:sp>
    </p:spTree>
    <p:extLst>
      <p:ext uri="{BB962C8B-B14F-4D97-AF65-F5344CB8AC3E}">
        <p14:creationId xmlns:p14="http://schemas.microsoft.com/office/powerpoint/2010/main" val="410631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67909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28629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215545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121554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3480512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4F4F4F"/>
                </a:solidFill>
                <a:effectLst/>
                <a:latin typeface="PingFang SC"/>
              </a:rPr>
              <a:t>K is the number of heads</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355750401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2021/10/24</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1.xm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4.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dirty="0">
              <a:solidFill>
                <a:srgbClr val="1F4E79"/>
              </a:solidFill>
            </a:endParaRP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464011" y="1882842"/>
            <a:ext cx="11185063" cy="1077218"/>
          </a:xfrm>
          <a:prstGeom prst="rect">
            <a:avLst/>
          </a:prstGeom>
          <a:noFill/>
        </p:spPr>
        <p:txBody>
          <a:bodyPr wrap="square" rtlCol="0">
            <a:spAutoFit/>
            <a:scene3d>
              <a:camera prst="orthographicFront"/>
              <a:lightRig rig="threePt" dir="t"/>
            </a:scene3d>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Graph Based Network with Contextualized Representations of Turns in Dialogue</a:t>
            </a:r>
          </a:p>
        </p:txBody>
      </p:sp>
      <p:sp>
        <p:nvSpPr>
          <p:cNvPr id="3" name="文本框 2"/>
          <p:cNvSpPr txBox="1"/>
          <p:nvPr/>
        </p:nvSpPr>
        <p:spPr>
          <a:xfrm>
            <a:off x="4785999" y="5268595"/>
            <a:ext cx="2733441"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2021.10.24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640193"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 EMNLP2021</a:t>
            </a:r>
            <a:endParaRPr lang="en-US" altLang="zh-CN" dirty="0">
              <a:solidFill>
                <a:srgbClr val="1F4E79"/>
              </a:solidFill>
            </a:endParaRPr>
          </a:p>
        </p:txBody>
      </p:sp>
      <p:sp>
        <p:nvSpPr>
          <p:cNvPr id="25" name="文本框 24">
            <a:extLst>
              <a:ext uri="{FF2B5EF4-FFF2-40B4-BE49-F238E27FC236}">
                <a16:creationId xmlns:a16="http://schemas.microsoft.com/office/drawing/2014/main" id="{4B60E82C-E940-42F9-8968-C1F75084B1ED}"/>
              </a:ext>
            </a:extLst>
          </p:cNvPr>
          <p:cNvSpPr txBox="1"/>
          <p:nvPr/>
        </p:nvSpPr>
        <p:spPr>
          <a:xfrm>
            <a:off x="1453886" y="3231713"/>
            <a:ext cx="9451180" cy="1077218"/>
          </a:xfrm>
          <a:prstGeom prst="rect">
            <a:avLst/>
          </a:prstGeom>
          <a:noFill/>
        </p:spPr>
        <p:txBody>
          <a:bodyPr wrap="square">
            <a:spAutoFit/>
          </a:bodyPr>
          <a:lstStyle/>
          <a:p>
            <a:pPr algn="ct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Bongseok</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Lee and Y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ong</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Suk Choi∗</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Department of Computer Science</a:t>
            </a:r>
          </a:p>
          <a:p>
            <a:pPr algn="ct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Hanyang</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University, Seoul, Korea</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{tjr4090,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cys</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}@hanyang.ac.kr</a:t>
            </a:r>
            <a:endPar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a:extLst>
              <a:ext uri="{FF2B5EF4-FFF2-40B4-BE49-F238E27FC236}">
                <a16:creationId xmlns:a16="http://schemas.microsoft.com/office/drawing/2014/main" id="{DD534201-31D9-42B9-80D6-389FFC6C87B0}"/>
              </a:ext>
            </a:extLst>
          </p:cNvPr>
          <p:cNvSpPr txBox="1"/>
          <p:nvPr/>
        </p:nvSpPr>
        <p:spPr>
          <a:xfrm>
            <a:off x="4287040" y="4935657"/>
            <a:ext cx="6148386" cy="276999"/>
          </a:xfrm>
          <a:prstGeom prst="rect">
            <a:avLst/>
          </a:prstGeom>
          <a:noFill/>
        </p:spPr>
        <p:txBody>
          <a:bodyPr wrap="square">
            <a:spAutoFit/>
          </a:bodyPr>
          <a:lstStyle/>
          <a:p>
            <a:r>
              <a:rPr lang="zh-CN" altLang="en-US" sz="1200" dirty="0"/>
              <a:t> </a:t>
            </a:r>
            <a:r>
              <a:rPr lang="en-US" altLang="zh-CN" sz="1200" dirty="0"/>
              <a:t>Code:</a:t>
            </a:r>
            <a:r>
              <a:rPr lang="zh-CN" altLang="en-US" sz="1200" dirty="0"/>
              <a:t>https://github.com/BlackNoodle/TUCORE-GCN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F5D85373-6471-48BA-8293-A0C9638B599B}"/>
              </a:ext>
            </a:extLst>
          </p:cNvPr>
          <p:cNvSpPr txBox="1"/>
          <p:nvPr/>
        </p:nvSpPr>
        <p:spPr>
          <a:xfrm>
            <a:off x="7669913" y="1405465"/>
            <a:ext cx="6143624" cy="369332"/>
          </a:xfrm>
          <a:prstGeom prst="rect">
            <a:avLst/>
          </a:prstGeom>
          <a:noFill/>
        </p:spPr>
        <p:txBody>
          <a:bodyPr wrap="square">
            <a:spAutoFit/>
          </a:bodyPr>
          <a:lstStyle/>
          <a:p>
            <a:r>
              <a:rPr lang="en-US" altLang="zh-CN" b="1" dirty="0">
                <a:solidFill>
                  <a:srgbClr val="FF0000"/>
                </a:solidFill>
              </a:rPr>
              <a:t>DAG-ERC Layers</a:t>
            </a:r>
            <a:endParaRPr lang="zh-CN" altLang="en-US" b="1" dirty="0">
              <a:solidFill>
                <a:srgbClr val="FF0000"/>
              </a:solidFill>
            </a:endParaRPr>
          </a:p>
        </p:txBody>
      </p:sp>
      <p:sp>
        <p:nvSpPr>
          <p:cNvPr id="18" name="文本框 17">
            <a:extLst>
              <a:ext uri="{FF2B5EF4-FFF2-40B4-BE49-F238E27FC236}">
                <a16:creationId xmlns:a16="http://schemas.microsoft.com/office/drawing/2014/main" id="{81B88F52-3541-4100-9E81-70A65BF673A7}"/>
              </a:ext>
            </a:extLst>
          </p:cNvPr>
          <p:cNvSpPr txBox="1"/>
          <p:nvPr/>
        </p:nvSpPr>
        <p:spPr>
          <a:xfrm>
            <a:off x="7659180" y="4635242"/>
            <a:ext cx="6811432" cy="369332"/>
          </a:xfrm>
          <a:prstGeom prst="rect">
            <a:avLst/>
          </a:prstGeom>
          <a:noFill/>
        </p:spPr>
        <p:txBody>
          <a:bodyPr wrap="square">
            <a:spAutoFit/>
          </a:bodyPr>
          <a:lstStyle/>
          <a:p>
            <a:r>
              <a:rPr lang="en-US" altLang="zh-CN" b="1" dirty="0">
                <a:solidFill>
                  <a:srgbClr val="FF0000"/>
                </a:solidFill>
              </a:rPr>
              <a:t>Training and Prediction</a:t>
            </a:r>
            <a:endParaRPr lang="zh-CN" altLang="en-US" b="1" dirty="0">
              <a:solidFill>
                <a:srgbClr val="FF0000"/>
              </a:solidFill>
            </a:endParaRPr>
          </a:p>
        </p:txBody>
      </p:sp>
      <p:pic>
        <p:nvPicPr>
          <p:cNvPr id="4" name="图片 3">
            <a:extLst>
              <a:ext uri="{FF2B5EF4-FFF2-40B4-BE49-F238E27FC236}">
                <a16:creationId xmlns:a16="http://schemas.microsoft.com/office/drawing/2014/main" id="{61D7723C-4FB1-4414-94A3-CE2FCC53626B}"/>
              </a:ext>
            </a:extLst>
          </p:cNvPr>
          <p:cNvPicPr>
            <a:picLocks noChangeAspect="1"/>
          </p:cNvPicPr>
          <p:nvPr/>
        </p:nvPicPr>
        <p:blipFill>
          <a:blip r:embed="rId3"/>
          <a:stretch>
            <a:fillRect/>
          </a:stretch>
        </p:blipFill>
        <p:spPr>
          <a:xfrm>
            <a:off x="7729162" y="1884275"/>
            <a:ext cx="3105588" cy="366764"/>
          </a:xfrm>
          <a:prstGeom prst="rect">
            <a:avLst/>
          </a:prstGeom>
        </p:spPr>
      </p:pic>
      <p:pic>
        <p:nvPicPr>
          <p:cNvPr id="8" name="图片 7">
            <a:extLst>
              <a:ext uri="{FF2B5EF4-FFF2-40B4-BE49-F238E27FC236}">
                <a16:creationId xmlns:a16="http://schemas.microsoft.com/office/drawing/2014/main" id="{F0448600-C21A-45A6-BD3C-86CDE1661024}"/>
              </a:ext>
            </a:extLst>
          </p:cNvPr>
          <p:cNvPicPr>
            <a:picLocks noChangeAspect="1"/>
          </p:cNvPicPr>
          <p:nvPr/>
        </p:nvPicPr>
        <p:blipFill>
          <a:blip r:embed="rId4"/>
          <a:stretch>
            <a:fillRect/>
          </a:stretch>
        </p:blipFill>
        <p:spPr>
          <a:xfrm>
            <a:off x="7729162" y="2400845"/>
            <a:ext cx="2009710" cy="612851"/>
          </a:xfrm>
          <a:prstGeom prst="rect">
            <a:avLst/>
          </a:prstGeom>
        </p:spPr>
      </p:pic>
      <p:pic>
        <p:nvPicPr>
          <p:cNvPr id="12" name="图片 11">
            <a:extLst>
              <a:ext uri="{FF2B5EF4-FFF2-40B4-BE49-F238E27FC236}">
                <a16:creationId xmlns:a16="http://schemas.microsoft.com/office/drawing/2014/main" id="{C4EA9AA1-B336-4241-B507-BD57D89964AA}"/>
              </a:ext>
            </a:extLst>
          </p:cNvPr>
          <p:cNvPicPr>
            <a:picLocks noChangeAspect="1"/>
          </p:cNvPicPr>
          <p:nvPr/>
        </p:nvPicPr>
        <p:blipFill>
          <a:blip r:embed="rId5"/>
          <a:stretch>
            <a:fillRect/>
          </a:stretch>
        </p:blipFill>
        <p:spPr>
          <a:xfrm>
            <a:off x="7729162" y="3025571"/>
            <a:ext cx="3096655" cy="366764"/>
          </a:xfrm>
          <a:prstGeom prst="rect">
            <a:avLst/>
          </a:prstGeom>
        </p:spPr>
      </p:pic>
      <p:pic>
        <p:nvPicPr>
          <p:cNvPr id="17" name="图片 16">
            <a:extLst>
              <a:ext uri="{FF2B5EF4-FFF2-40B4-BE49-F238E27FC236}">
                <a16:creationId xmlns:a16="http://schemas.microsoft.com/office/drawing/2014/main" id="{3198459D-A4F8-4362-BD14-AC5034A3AAAF}"/>
              </a:ext>
            </a:extLst>
          </p:cNvPr>
          <p:cNvPicPr>
            <a:picLocks noChangeAspect="1"/>
          </p:cNvPicPr>
          <p:nvPr/>
        </p:nvPicPr>
        <p:blipFill>
          <a:blip r:embed="rId6"/>
          <a:stretch>
            <a:fillRect/>
          </a:stretch>
        </p:blipFill>
        <p:spPr>
          <a:xfrm>
            <a:off x="7729162" y="3451310"/>
            <a:ext cx="2695951" cy="400106"/>
          </a:xfrm>
          <a:prstGeom prst="rect">
            <a:avLst/>
          </a:prstGeom>
        </p:spPr>
      </p:pic>
      <p:pic>
        <p:nvPicPr>
          <p:cNvPr id="20" name="图片 19">
            <a:extLst>
              <a:ext uri="{FF2B5EF4-FFF2-40B4-BE49-F238E27FC236}">
                <a16:creationId xmlns:a16="http://schemas.microsoft.com/office/drawing/2014/main" id="{CA7342B2-85CE-42B2-ADC8-EF14772EB0A2}"/>
              </a:ext>
            </a:extLst>
          </p:cNvPr>
          <p:cNvPicPr>
            <a:picLocks noChangeAspect="1"/>
          </p:cNvPicPr>
          <p:nvPr/>
        </p:nvPicPr>
        <p:blipFill rotWithShape="1">
          <a:blip r:embed="rId7"/>
          <a:srcRect t="23446" b="11552"/>
          <a:stretch/>
        </p:blipFill>
        <p:spPr>
          <a:xfrm>
            <a:off x="7705523" y="3829706"/>
            <a:ext cx="2757026" cy="321024"/>
          </a:xfrm>
          <a:prstGeom prst="rect">
            <a:avLst/>
          </a:prstGeom>
        </p:spPr>
      </p:pic>
      <p:pic>
        <p:nvPicPr>
          <p:cNvPr id="22" name="图片 21">
            <a:extLst>
              <a:ext uri="{FF2B5EF4-FFF2-40B4-BE49-F238E27FC236}">
                <a16:creationId xmlns:a16="http://schemas.microsoft.com/office/drawing/2014/main" id="{43254ECE-ACF4-4376-A901-4591494F91EE}"/>
              </a:ext>
            </a:extLst>
          </p:cNvPr>
          <p:cNvPicPr>
            <a:picLocks noChangeAspect="1"/>
          </p:cNvPicPr>
          <p:nvPr/>
        </p:nvPicPr>
        <p:blipFill>
          <a:blip r:embed="rId8"/>
          <a:stretch>
            <a:fillRect/>
          </a:stretch>
        </p:blipFill>
        <p:spPr>
          <a:xfrm>
            <a:off x="8106865" y="4064619"/>
            <a:ext cx="2384279" cy="383787"/>
          </a:xfrm>
          <a:prstGeom prst="rect">
            <a:avLst/>
          </a:prstGeom>
        </p:spPr>
      </p:pic>
      <p:pic>
        <p:nvPicPr>
          <p:cNvPr id="25" name="图片 24">
            <a:extLst>
              <a:ext uri="{FF2B5EF4-FFF2-40B4-BE49-F238E27FC236}">
                <a16:creationId xmlns:a16="http://schemas.microsoft.com/office/drawing/2014/main" id="{7B508495-0F37-449D-A1A4-65A8DE1FBD46}"/>
              </a:ext>
            </a:extLst>
          </p:cNvPr>
          <p:cNvPicPr>
            <a:picLocks noChangeAspect="1"/>
          </p:cNvPicPr>
          <p:nvPr/>
        </p:nvPicPr>
        <p:blipFill>
          <a:blip r:embed="rId9"/>
          <a:stretch>
            <a:fillRect/>
          </a:stretch>
        </p:blipFill>
        <p:spPr>
          <a:xfrm>
            <a:off x="7852083" y="5060800"/>
            <a:ext cx="2744201" cy="1186681"/>
          </a:xfrm>
          <a:prstGeom prst="rect">
            <a:avLst/>
          </a:prstGeom>
        </p:spPr>
      </p:pic>
      <p:pic>
        <p:nvPicPr>
          <p:cNvPr id="28" name="图片 27">
            <a:extLst>
              <a:ext uri="{FF2B5EF4-FFF2-40B4-BE49-F238E27FC236}">
                <a16:creationId xmlns:a16="http://schemas.microsoft.com/office/drawing/2014/main" id="{36657FD8-0BDF-4982-BE07-3148B9641B41}"/>
              </a:ext>
            </a:extLst>
          </p:cNvPr>
          <p:cNvPicPr>
            <a:picLocks noChangeAspect="1"/>
          </p:cNvPicPr>
          <p:nvPr/>
        </p:nvPicPr>
        <p:blipFill>
          <a:blip r:embed="rId10"/>
          <a:stretch>
            <a:fillRect/>
          </a:stretch>
        </p:blipFill>
        <p:spPr>
          <a:xfrm>
            <a:off x="7787687" y="6235619"/>
            <a:ext cx="3022633" cy="566128"/>
          </a:xfrm>
          <a:prstGeom prst="rect">
            <a:avLst/>
          </a:prstGeom>
        </p:spPr>
      </p:pic>
      <p:pic>
        <p:nvPicPr>
          <p:cNvPr id="29" name="图片 28">
            <a:extLst>
              <a:ext uri="{FF2B5EF4-FFF2-40B4-BE49-F238E27FC236}">
                <a16:creationId xmlns:a16="http://schemas.microsoft.com/office/drawing/2014/main" id="{856EE102-935F-48EB-8671-4CB9DBE925C6}"/>
              </a:ext>
            </a:extLst>
          </p:cNvPr>
          <p:cNvPicPr>
            <a:picLocks noChangeAspect="1"/>
          </p:cNvPicPr>
          <p:nvPr/>
        </p:nvPicPr>
        <p:blipFill>
          <a:blip r:embed="rId11"/>
          <a:stretch>
            <a:fillRect/>
          </a:stretch>
        </p:blipFill>
        <p:spPr>
          <a:xfrm>
            <a:off x="341607" y="2067657"/>
            <a:ext cx="6907797" cy="3256479"/>
          </a:xfrm>
          <a:prstGeom prst="rect">
            <a:avLst/>
          </a:prstGeom>
        </p:spPr>
      </p:pic>
      <p:pic>
        <p:nvPicPr>
          <p:cNvPr id="30" name="图片 29">
            <a:extLst>
              <a:ext uri="{FF2B5EF4-FFF2-40B4-BE49-F238E27FC236}">
                <a16:creationId xmlns:a16="http://schemas.microsoft.com/office/drawing/2014/main" id="{FEB4CAE2-B2D6-46B0-8D05-578D64CD89FE}"/>
              </a:ext>
            </a:extLst>
          </p:cNvPr>
          <p:cNvPicPr>
            <a:picLocks noChangeAspect="1"/>
          </p:cNvPicPr>
          <p:nvPr/>
        </p:nvPicPr>
        <p:blipFill>
          <a:blip r:embed="rId12"/>
          <a:stretch>
            <a:fillRect/>
          </a:stretch>
        </p:blipFill>
        <p:spPr>
          <a:xfrm>
            <a:off x="996509" y="4522868"/>
            <a:ext cx="633901" cy="313177"/>
          </a:xfrm>
          <a:prstGeom prst="rect">
            <a:avLst/>
          </a:prstGeom>
        </p:spPr>
      </p:pic>
      <p:sp>
        <p:nvSpPr>
          <p:cNvPr id="16" name="文本框 15">
            <a:extLst>
              <a:ext uri="{FF2B5EF4-FFF2-40B4-BE49-F238E27FC236}">
                <a16:creationId xmlns:a16="http://schemas.microsoft.com/office/drawing/2014/main" id="{30A49256-98C1-4B85-9A2B-A90F0E91A51F}"/>
              </a:ext>
            </a:extLst>
          </p:cNvPr>
          <p:cNvSpPr txBox="1"/>
          <p:nvPr/>
        </p:nvSpPr>
        <p:spPr>
          <a:xfrm>
            <a:off x="178247" y="943800"/>
            <a:ext cx="6335508" cy="646331"/>
          </a:xfrm>
          <a:prstGeom prst="rect">
            <a:avLst/>
          </a:prstGeom>
          <a:noFill/>
        </p:spPr>
        <p:txBody>
          <a:bodyPr wrap="square">
            <a:spAutoFit/>
          </a:bodyPr>
          <a:lstStyle/>
          <a:p>
            <a:r>
              <a:rPr lang="zh-CN" altLang="en-US" dirty="0">
                <a:solidFill>
                  <a:srgbClr val="FF0000"/>
                </a:solidFill>
              </a:rPr>
              <a:t>ACL_2021_Directed Acyclic Graph Network for Conversational Emotion Recognition</a:t>
            </a:r>
          </a:p>
        </p:txBody>
      </p:sp>
      <p:sp>
        <p:nvSpPr>
          <p:cNvPr id="19" name="矩形: 圆角 18">
            <a:extLst>
              <a:ext uri="{FF2B5EF4-FFF2-40B4-BE49-F238E27FC236}">
                <a16:creationId xmlns:a16="http://schemas.microsoft.com/office/drawing/2014/main" id="{97B2DAF3-0751-44F1-9004-A46439E82F57}"/>
              </a:ext>
            </a:extLst>
          </p:cNvPr>
          <p:cNvSpPr/>
          <p:nvPr/>
        </p:nvSpPr>
        <p:spPr>
          <a:xfrm>
            <a:off x="5841404" y="2484976"/>
            <a:ext cx="736897" cy="251959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id="{5C05E4CC-158F-4468-9BAC-42E662E972C0}"/>
              </a:ext>
            </a:extLst>
          </p:cNvPr>
          <p:cNvSpPr/>
          <p:nvPr/>
        </p:nvSpPr>
        <p:spPr>
          <a:xfrm>
            <a:off x="7513234" y="5001959"/>
            <a:ext cx="3389641" cy="44528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5094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6DBBA078-C3D6-416A-8AB8-92F5E73A40C9}"/>
              </a:ext>
            </a:extLst>
          </p:cNvPr>
          <p:cNvPicPr>
            <a:picLocks noChangeAspect="1"/>
          </p:cNvPicPr>
          <p:nvPr/>
        </p:nvPicPr>
        <p:blipFill>
          <a:blip r:embed="rId2"/>
          <a:stretch>
            <a:fillRect/>
          </a:stretch>
        </p:blipFill>
        <p:spPr>
          <a:xfrm>
            <a:off x="446874" y="2300059"/>
            <a:ext cx="11469701" cy="32675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9054E496-71FD-4DF2-A3BE-73949A26008F}"/>
              </a:ext>
            </a:extLst>
          </p:cNvPr>
          <p:cNvPicPr>
            <a:picLocks noChangeAspect="1"/>
          </p:cNvPicPr>
          <p:nvPr/>
        </p:nvPicPr>
        <p:blipFill>
          <a:blip r:embed="rId3"/>
          <a:stretch>
            <a:fillRect/>
          </a:stretch>
        </p:blipFill>
        <p:spPr>
          <a:xfrm>
            <a:off x="437360" y="1591045"/>
            <a:ext cx="11317279" cy="449642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AE0225F6-BB4F-4398-8183-205DC00E3DFB}"/>
              </a:ext>
            </a:extLst>
          </p:cNvPr>
          <p:cNvPicPr>
            <a:picLocks noChangeAspect="1"/>
          </p:cNvPicPr>
          <p:nvPr/>
        </p:nvPicPr>
        <p:blipFill>
          <a:blip r:embed="rId3"/>
          <a:stretch>
            <a:fillRect/>
          </a:stretch>
        </p:blipFill>
        <p:spPr>
          <a:xfrm>
            <a:off x="1323190" y="2167006"/>
            <a:ext cx="9276678" cy="2796286"/>
          </a:xfrm>
          <a:prstGeom prst="rect">
            <a:avLst/>
          </a:prstGeom>
        </p:spPr>
      </p:pic>
    </p:spTree>
    <p:extLst>
      <p:ext uri="{BB962C8B-B14F-4D97-AF65-F5344CB8AC3E}">
        <p14:creationId xmlns:p14="http://schemas.microsoft.com/office/powerpoint/2010/main" val="233492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164B774F-2E5E-4AD3-A067-56711896C08F}"/>
              </a:ext>
            </a:extLst>
          </p:cNvPr>
          <p:cNvPicPr>
            <a:picLocks noChangeAspect="1"/>
          </p:cNvPicPr>
          <p:nvPr/>
        </p:nvPicPr>
        <p:blipFill>
          <a:blip r:embed="rId2"/>
          <a:stretch>
            <a:fillRect/>
          </a:stretch>
        </p:blipFill>
        <p:spPr>
          <a:xfrm>
            <a:off x="527860" y="2757270"/>
            <a:ext cx="11136279" cy="3115110"/>
          </a:xfrm>
          <a:prstGeom prst="rect">
            <a:avLst/>
          </a:prstGeom>
        </p:spPr>
      </p:pic>
    </p:spTree>
    <p:extLst>
      <p:ext uri="{BB962C8B-B14F-4D97-AF65-F5344CB8AC3E}">
        <p14:creationId xmlns:p14="http://schemas.microsoft.com/office/powerpoint/2010/main" val="112611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21424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9905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8386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10" name="文本框 9">
            <a:extLst>
              <a:ext uri="{FF2B5EF4-FFF2-40B4-BE49-F238E27FC236}">
                <a16:creationId xmlns:a16="http://schemas.microsoft.com/office/drawing/2014/main" id="{CD6DDB41-4E62-4878-BFFA-FC79BB9D6658}"/>
              </a:ext>
            </a:extLst>
          </p:cNvPr>
          <p:cNvSpPr txBox="1"/>
          <p:nvPr/>
        </p:nvSpPr>
        <p:spPr>
          <a:xfrm>
            <a:off x="4827159" y="3044267"/>
            <a:ext cx="7115174" cy="171213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altLang="zh-CN" dirty="0">
                <a:solidFill>
                  <a:srgbClr val="FF0000"/>
                </a:solidFill>
              </a:rPr>
              <a:t>higher person pronoun frequency</a:t>
            </a:r>
            <a:r>
              <a:rPr lang="en-US" altLang="zh-CN" dirty="0"/>
              <a:t> and</a:t>
            </a:r>
            <a:r>
              <a:rPr lang="en-US" altLang="zh-CN" dirty="0">
                <a:solidFill>
                  <a:srgbClr val="FF0000"/>
                </a:solidFill>
              </a:rPr>
              <a:t> lower information density</a:t>
            </a:r>
            <a:r>
              <a:rPr lang="en-US" altLang="zh-CN" dirty="0"/>
              <a:t> compared to formal written texts.</a:t>
            </a:r>
          </a:p>
          <a:p>
            <a:pPr marL="285750" indent="-285750" algn="just">
              <a:lnSpc>
                <a:spcPct val="150000"/>
              </a:lnSpc>
              <a:buFont typeface="Arial" panose="020B0604020202020204" pitchFamily="34" charset="0"/>
              <a:buChar char="•"/>
            </a:pPr>
            <a:r>
              <a:rPr lang="en-US" altLang="zh-CN" dirty="0">
                <a:solidFill>
                  <a:srgbClr val="FF0000"/>
                </a:solidFill>
              </a:rPr>
              <a:t>who</a:t>
            </a:r>
            <a:r>
              <a:rPr lang="en-US" altLang="zh-CN" dirty="0"/>
              <a:t> speaks each utterance matters. </a:t>
            </a:r>
          </a:p>
          <a:p>
            <a:pPr marL="285750" indent="-285750" algn="just">
              <a:lnSpc>
                <a:spcPct val="150000"/>
              </a:lnSpc>
              <a:buFont typeface="Arial" panose="020B0604020202020204" pitchFamily="34" charset="0"/>
              <a:buChar char="•"/>
            </a:pPr>
            <a:r>
              <a:rPr lang="en-US" altLang="zh-CN" dirty="0"/>
              <a:t>it is important to know the meaning of the </a:t>
            </a:r>
            <a:r>
              <a:rPr lang="en-US" altLang="zh-CN" dirty="0">
                <a:solidFill>
                  <a:srgbClr val="FF0000"/>
                </a:solidFill>
              </a:rPr>
              <a:t>surrounding turns. </a:t>
            </a:r>
          </a:p>
        </p:txBody>
      </p:sp>
      <p:pic>
        <p:nvPicPr>
          <p:cNvPr id="3" name="图片 2">
            <a:extLst>
              <a:ext uri="{FF2B5EF4-FFF2-40B4-BE49-F238E27FC236}">
                <a16:creationId xmlns:a16="http://schemas.microsoft.com/office/drawing/2014/main" id="{1717E39B-8074-48DD-B293-3CBDC63F7DE5}"/>
              </a:ext>
            </a:extLst>
          </p:cNvPr>
          <p:cNvPicPr>
            <a:picLocks noChangeAspect="1"/>
          </p:cNvPicPr>
          <p:nvPr/>
        </p:nvPicPr>
        <p:blipFill>
          <a:blip r:embed="rId3"/>
          <a:stretch>
            <a:fillRect/>
          </a:stretch>
        </p:blipFill>
        <p:spPr>
          <a:xfrm>
            <a:off x="352127" y="1933277"/>
            <a:ext cx="4267796" cy="4267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4A3E00BD-AFE3-4255-BD03-D973C3B64BB6}"/>
              </a:ext>
            </a:extLst>
          </p:cNvPr>
          <p:cNvPicPr>
            <a:picLocks noChangeAspect="1"/>
          </p:cNvPicPr>
          <p:nvPr/>
        </p:nvPicPr>
        <p:blipFill>
          <a:blip r:embed="rId3"/>
          <a:stretch>
            <a:fillRect/>
          </a:stretch>
        </p:blipFill>
        <p:spPr>
          <a:xfrm>
            <a:off x="5494993" y="1721860"/>
            <a:ext cx="4401164" cy="4648849"/>
          </a:xfrm>
          <a:prstGeom prst="rect">
            <a:avLst/>
          </a:prstGeom>
        </p:spPr>
      </p:pic>
      <p:pic>
        <p:nvPicPr>
          <p:cNvPr id="5" name="图片 4">
            <a:extLst>
              <a:ext uri="{FF2B5EF4-FFF2-40B4-BE49-F238E27FC236}">
                <a16:creationId xmlns:a16="http://schemas.microsoft.com/office/drawing/2014/main" id="{3AF3FB38-2978-4A17-90C5-1AE34887BDC5}"/>
              </a:ext>
            </a:extLst>
          </p:cNvPr>
          <p:cNvPicPr>
            <a:picLocks noChangeAspect="1"/>
          </p:cNvPicPr>
          <p:nvPr/>
        </p:nvPicPr>
        <p:blipFill>
          <a:blip r:embed="rId4"/>
          <a:stretch>
            <a:fillRect/>
          </a:stretch>
        </p:blipFill>
        <p:spPr>
          <a:xfrm>
            <a:off x="504825" y="2520311"/>
            <a:ext cx="4496427" cy="2772162"/>
          </a:xfrm>
          <a:prstGeom prst="rect">
            <a:avLst/>
          </a:prstGeom>
        </p:spPr>
      </p:pic>
    </p:spTree>
    <p:extLst>
      <p:ext uri="{BB962C8B-B14F-4D97-AF65-F5344CB8AC3E}">
        <p14:creationId xmlns:p14="http://schemas.microsoft.com/office/powerpoint/2010/main" val="171412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7" name="图片 6">
            <a:extLst>
              <a:ext uri="{FF2B5EF4-FFF2-40B4-BE49-F238E27FC236}">
                <a16:creationId xmlns:a16="http://schemas.microsoft.com/office/drawing/2014/main" id="{44AE0DE2-7762-4053-BDB5-EA236D62C3F8}"/>
              </a:ext>
            </a:extLst>
          </p:cNvPr>
          <p:cNvPicPr>
            <a:picLocks noChangeAspect="1"/>
          </p:cNvPicPr>
          <p:nvPr/>
        </p:nvPicPr>
        <p:blipFill>
          <a:blip r:embed="rId3"/>
          <a:stretch>
            <a:fillRect/>
          </a:stretch>
        </p:blipFill>
        <p:spPr>
          <a:xfrm>
            <a:off x="2172393" y="1338859"/>
            <a:ext cx="7847214" cy="55191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3" name="文本框 12">
            <a:extLst>
              <a:ext uri="{FF2B5EF4-FFF2-40B4-BE49-F238E27FC236}">
                <a16:creationId xmlns:a16="http://schemas.microsoft.com/office/drawing/2014/main" id="{F5D85373-6471-48BA-8293-A0C9638B599B}"/>
              </a:ext>
            </a:extLst>
          </p:cNvPr>
          <p:cNvSpPr txBox="1"/>
          <p:nvPr/>
        </p:nvSpPr>
        <p:spPr>
          <a:xfrm>
            <a:off x="8094321" y="1199411"/>
            <a:ext cx="6143624" cy="369332"/>
          </a:xfrm>
          <a:prstGeom prst="rect">
            <a:avLst/>
          </a:prstGeom>
          <a:noFill/>
        </p:spPr>
        <p:txBody>
          <a:bodyPr wrap="square">
            <a:spAutoFit/>
          </a:bodyPr>
          <a:lstStyle/>
          <a:p>
            <a:r>
              <a:rPr lang="en-US" altLang="zh-CN" b="1" dirty="0"/>
              <a:t>Encoding Module</a:t>
            </a:r>
            <a:endParaRPr lang="zh-CN" altLang="en-US" b="1" dirty="0"/>
          </a:p>
        </p:txBody>
      </p:sp>
      <p:pic>
        <p:nvPicPr>
          <p:cNvPr id="3" name="图片 2">
            <a:extLst>
              <a:ext uri="{FF2B5EF4-FFF2-40B4-BE49-F238E27FC236}">
                <a16:creationId xmlns:a16="http://schemas.microsoft.com/office/drawing/2014/main" id="{7175BE73-851B-4D2F-8B3D-18D88D370205}"/>
              </a:ext>
            </a:extLst>
          </p:cNvPr>
          <p:cNvPicPr>
            <a:picLocks noChangeAspect="1"/>
          </p:cNvPicPr>
          <p:nvPr/>
        </p:nvPicPr>
        <p:blipFill>
          <a:blip r:embed="rId3"/>
          <a:stretch>
            <a:fillRect/>
          </a:stretch>
        </p:blipFill>
        <p:spPr>
          <a:xfrm>
            <a:off x="966845" y="3862919"/>
            <a:ext cx="9979742" cy="2774961"/>
          </a:xfrm>
          <a:prstGeom prst="rect">
            <a:avLst/>
          </a:prstGeom>
        </p:spPr>
      </p:pic>
      <p:pic>
        <p:nvPicPr>
          <p:cNvPr id="7" name="图片 6">
            <a:extLst>
              <a:ext uri="{FF2B5EF4-FFF2-40B4-BE49-F238E27FC236}">
                <a16:creationId xmlns:a16="http://schemas.microsoft.com/office/drawing/2014/main" id="{00B54642-49BB-4E0C-ADCB-4CF62996835B}"/>
              </a:ext>
            </a:extLst>
          </p:cNvPr>
          <p:cNvPicPr>
            <a:picLocks noChangeAspect="1"/>
          </p:cNvPicPr>
          <p:nvPr/>
        </p:nvPicPr>
        <p:blipFill>
          <a:blip r:embed="rId4"/>
          <a:stretch>
            <a:fillRect/>
          </a:stretch>
        </p:blipFill>
        <p:spPr>
          <a:xfrm>
            <a:off x="6503645" y="1668543"/>
            <a:ext cx="2644906" cy="269505"/>
          </a:xfrm>
          <a:prstGeom prst="rect">
            <a:avLst/>
          </a:prstGeom>
        </p:spPr>
      </p:pic>
      <p:pic>
        <p:nvPicPr>
          <p:cNvPr id="9" name="图片 8">
            <a:extLst>
              <a:ext uri="{FF2B5EF4-FFF2-40B4-BE49-F238E27FC236}">
                <a16:creationId xmlns:a16="http://schemas.microsoft.com/office/drawing/2014/main" id="{4547DDB9-7120-4EBE-A086-21F15ECF12D1}"/>
              </a:ext>
            </a:extLst>
          </p:cNvPr>
          <p:cNvPicPr>
            <a:picLocks noChangeAspect="1"/>
          </p:cNvPicPr>
          <p:nvPr/>
        </p:nvPicPr>
        <p:blipFill>
          <a:blip r:embed="rId5"/>
          <a:stretch>
            <a:fillRect/>
          </a:stretch>
        </p:blipFill>
        <p:spPr>
          <a:xfrm>
            <a:off x="9570935" y="1707470"/>
            <a:ext cx="1859117" cy="220574"/>
          </a:xfrm>
          <a:prstGeom prst="rect">
            <a:avLst/>
          </a:prstGeom>
        </p:spPr>
      </p:pic>
      <p:pic>
        <p:nvPicPr>
          <p:cNvPr id="11" name="图片 10">
            <a:extLst>
              <a:ext uri="{FF2B5EF4-FFF2-40B4-BE49-F238E27FC236}">
                <a16:creationId xmlns:a16="http://schemas.microsoft.com/office/drawing/2014/main" id="{BED73CB5-9898-4267-9068-FEFB842689A2}"/>
              </a:ext>
            </a:extLst>
          </p:cNvPr>
          <p:cNvPicPr>
            <a:picLocks noChangeAspect="1"/>
          </p:cNvPicPr>
          <p:nvPr/>
        </p:nvPicPr>
        <p:blipFill>
          <a:blip r:embed="rId6"/>
          <a:stretch>
            <a:fillRect/>
          </a:stretch>
        </p:blipFill>
        <p:spPr>
          <a:xfrm>
            <a:off x="6503645" y="1994458"/>
            <a:ext cx="2393085" cy="282557"/>
          </a:xfrm>
          <a:prstGeom prst="rect">
            <a:avLst/>
          </a:prstGeom>
        </p:spPr>
      </p:pic>
      <p:pic>
        <p:nvPicPr>
          <p:cNvPr id="14" name="图片 13">
            <a:extLst>
              <a:ext uri="{FF2B5EF4-FFF2-40B4-BE49-F238E27FC236}">
                <a16:creationId xmlns:a16="http://schemas.microsoft.com/office/drawing/2014/main" id="{A68D0D32-4187-4EFF-952A-F61404AD94C5}"/>
              </a:ext>
            </a:extLst>
          </p:cNvPr>
          <p:cNvPicPr>
            <a:picLocks noChangeAspect="1"/>
          </p:cNvPicPr>
          <p:nvPr/>
        </p:nvPicPr>
        <p:blipFill>
          <a:blip r:embed="rId7"/>
          <a:stretch>
            <a:fillRect/>
          </a:stretch>
        </p:blipFill>
        <p:spPr>
          <a:xfrm>
            <a:off x="6379100" y="2358920"/>
            <a:ext cx="2642173" cy="904855"/>
          </a:xfrm>
          <a:prstGeom prst="rect">
            <a:avLst/>
          </a:prstGeom>
        </p:spPr>
      </p:pic>
      <p:pic>
        <p:nvPicPr>
          <p:cNvPr id="16" name="图片 15">
            <a:extLst>
              <a:ext uri="{FF2B5EF4-FFF2-40B4-BE49-F238E27FC236}">
                <a16:creationId xmlns:a16="http://schemas.microsoft.com/office/drawing/2014/main" id="{7A688561-D899-4866-B1CB-F72CF8BD401A}"/>
              </a:ext>
            </a:extLst>
          </p:cNvPr>
          <p:cNvPicPr>
            <a:picLocks noChangeAspect="1"/>
          </p:cNvPicPr>
          <p:nvPr/>
        </p:nvPicPr>
        <p:blipFill>
          <a:blip r:embed="rId8"/>
          <a:stretch>
            <a:fillRect/>
          </a:stretch>
        </p:blipFill>
        <p:spPr>
          <a:xfrm>
            <a:off x="6503645" y="3260674"/>
            <a:ext cx="2748510" cy="251459"/>
          </a:xfrm>
          <a:prstGeom prst="rect">
            <a:avLst/>
          </a:prstGeom>
        </p:spPr>
      </p:pic>
      <p:pic>
        <p:nvPicPr>
          <p:cNvPr id="19" name="图片 18">
            <a:extLst>
              <a:ext uri="{FF2B5EF4-FFF2-40B4-BE49-F238E27FC236}">
                <a16:creationId xmlns:a16="http://schemas.microsoft.com/office/drawing/2014/main" id="{33772369-1D2E-4078-BDA4-C7066CF0C119}"/>
              </a:ext>
            </a:extLst>
          </p:cNvPr>
          <p:cNvPicPr>
            <a:picLocks noChangeAspect="1"/>
          </p:cNvPicPr>
          <p:nvPr/>
        </p:nvPicPr>
        <p:blipFill>
          <a:blip r:embed="rId9"/>
          <a:stretch>
            <a:fillRect/>
          </a:stretch>
        </p:blipFill>
        <p:spPr>
          <a:xfrm>
            <a:off x="396188" y="1568743"/>
            <a:ext cx="5560528" cy="1989726"/>
          </a:xfrm>
          <a:prstGeom prst="rect">
            <a:avLst/>
          </a:prstGeom>
        </p:spPr>
      </p:pic>
    </p:spTree>
    <p:extLst>
      <p:ext uri="{BB962C8B-B14F-4D97-AF65-F5344CB8AC3E}">
        <p14:creationId xmlns:p14="http://schemas.microsoft.com/office/powerpoint/2010/main" val="251827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053353" y="770528"/>
            <a:ext cx="10515600" cy="482946"/>
          </a:xfrm>
        </p:spPr>
        <p:txBody>
          <a:bodyPr/>
          <a:lstStyle/>
          <a:p>
            <a:r>
              <a:rPr lang="en-US" altLang="zh-CN" sz="3600" dirty="0">
                <a:latin typeface="Times New Roman" panose="02020603050405020304" pitchFamily="18" charset="0"/>
              </a:rPr>
              <a:t>Method</a:t>
            </a:r>
          </a:p>
        </p:txBody>
      </p:sp>
      <p:sp>
        <p:nvSpPr>
          <p:cNvPr id="13" name="文本框 12">
            <a:extLst>
              <a:ext uri="{FF2B5EF4-FFF2-40B4-BE49-F238E27FC236}">
                <a16:creationId xmlns:a16="http://schemas.microsoft.com/office/drawing/2014/main" id="{F5D85373-6471-48BA-8293-A0C9638B599B}"/>
              </a:ext>
            </a:extLst>
          </p:cNvPr>
          <p:cNvSpPr txBox="1"/>
          <p:nvPr/>
        </p:nvSpPr>
        <p:spPr>
          <a:xfrm>
            <a:off x="7393254" y="1440227"/>
            <a:ext cx="6143624" cy="369332"/>
          </a:xfrm>
          <a:prstGeom prst="rect">
            <a:avLst/>
          </a:prstGeom>
          <a:noFill/>
        </p:spPr>
        <p:txBody>
          <a:bodyPr wrap="square">
            <a:spAutoFit/>
          </a:bodyPr>
          <a:lstStyle/>
          <a:p>
            <a:r>
              <a:rPr lang="en-US" altLang="zh-CN" b="1" dirty="0"/>
              <a:t>Turn Attention Module</a:t>
            </a:r>
            <a:endParaRPr lang="zh-CN" altLang="en-US" b="1" dirty="0"/>
          </a:p>
        </p:txBody>
      </p:sp>
      <p:pic>
        <p:nvPicPr>
          <p:cNvPr id="10" name="图片 9">
            <a:extLst>
              <a:ext uri="{FF2B5EF4-FFF2-40B4-BE49-F238E27FC236}">
                <a16:creationId xmlns:a16="http://schemas.microsoft.com/office/drawing/2014/main" id="{28513956-113B-48E3-A1D4-294BFC66929B}"/>
              </a:ext>
            </a:extLst>
          </p:cNvPr>
          <p:cNvPicPr>
            <a:picLocks noChangeAspect="1"/>
          </p:cNvPicPr>
          <p:nvPr/>
        </p:nvPicPr>
        <p:blipFill>
          <a:blip r:embed="rId3"/>
          <a:stretch>
            <a:fillRect/>
          </a:stretch>
        </p:blipFill>
        <p:spPr>
          <a:xfrm>
            <a:off x="6096000" y="2066959"/>
            <a:ext cx="2253115" cy="301077"/>
          </a:xfrm>
          <a:prstGeom prst="rect">
            <a:avLst/>
          </a:prstGeom>
        </p:spPr>
      </p:pic>
      <p:pic>
        <p:nvPicPr>
          <p:cNvPr id="12" name="图片 11">
            <a:extLst>
              <a:ext uri="{FF2B5EF4-FFF2-40B4-BE49-F238E27FC236}">
                <a16:creationId xmlns:a16="http://schemas.microsoft.com/office/drawing/2014/main" id="{DCE92A72-D2D1-4671-97AA-0EDACE5C37AF}"/>
              </a:ext>
            </a:extLst>
          </p:cNvPr>
          <p:cNvPicPr>
            <a:picLocks noChangeAspect="1"/>
          </p:cNvPicPr>
          <p:nvPr/>
        </p:nvPicPr>
        <p:blipFill>
          <a:blip r:embed="rId4"/>
          <a:stretch>
            <a:fillRect/>
          </a:stretch>
        </p:blipFill>
        <p:spPr>
          <a:xfrm>
            <a:off x="5584706" y="4166332"/>
            <a:ext cx="4228142" cy="1453622"/>
          </a:xfrm>
          <a:prstGeom prst="rect">
            <a:avLst/>
          </a:prstGeom>
        </p:spPr>
      </p:pic>
      <p:pic>
        <p:nvPicPr>
          <p:cNvPr id="3" name="图片 2">
            <a:extLst>
              <a:ext uri="{FF2B5EF4-FFF2-40B4-BE49-F238E27FC236}">
                <a16:creationId xmlns:a16="http://schemas.microsoft.com/office/drawing/2014/main" id="{163B6E02-25DB-41AB-BBC1-E3CA35B40EDD}"/>
              </a:ext>
            </a:extLst>
          </p:cNvPr>
          <p:cNvPicPr>
            <a:picLocks noChangeAspect="1"/>
          </p:cNvPicPr>
          <p:nvPr/>
        </p:nvPicPr>
        <p:blipFill>
          <a:blip r:embed="rId5"/>
          <a:stretch>
            <a:fillRect/>
          </a:stretch>
        </p:blipFill>
        <p:spPr>
          <a:xfrm>
            <a:off x="202248" y="770528"/>
            <a:ext cx="5333631" cy="6087472"/>
          </a:xfrm>
          <a:prstGeom prst="rect">
            <a:avLst/>
          </a:prstGeom>
        </p:spPr>
      </p:pic>
      <p:grpSp>
        <p:nvGrpSpPr>
          <p:cNvPr id="11" name="组合 10">
            <a:extLst>
              <a:ext uri="{FF2B5EF4-FFF2-40B4-BE49-F238E27FC236}">
                <a16:creationId xmlns:a16="http://schemas.microsoft.com/office/drawing/2014/main" id="{72D4FDC5-4773-4D98-BAE5-7783320C8650}"/>
              </a:ext>
            </a:extLst>
          </p:cNvPr>
          <p:cNvGrpSpPr/>
          <p:nvPr/>
        </p:nvGrpSpPr>
        <p:grpSpPr>
          <a:xfrm>
            <a:off x="6096000" y="2457485"/>
            <a:ext cx="2211082" cy="356894"/>
            <a:chOff x="5653025" y="3143210"/>
            <a:chExt cx="3543802" cy="571580"/>
          </a:xfrm>
        </p:grpSpPr>
        <p:pic>
          <p:nvPicPr>
            <p:cNvPr id="5" name="图片 4">
              <a:extLst>
                <a:ext uri="{FF2B5EF4-FFF2-40B4-BE49-F238E27FC236}">
                  <a16:creationId xmlns:a16="http://schemas.microsoft.com/office/drawing/2014/main" id="{CB9F332E-A9AB-4CEF-9E6D-FF98EB39EC44}"/>
                </a:ext>
              </a:extLst>
            </p:cNvPr>
            <p:cNvPicPr>
              <a:picLocks noChangeAspect="1"/>
            </p:cNvPicPr>
            <p:nvPr/>
          </p:nvPicPr>
          <p:blipFill>
            <a:blip r:embed="rId6"/>
            <a:stretch>
              <a:fillRect/>
            </a:stretch>
          </p:blipFill>
          <p:spPr>
            <a:xfrm>
              <a:off x="5653025" y="3143210"/>
              <a:ext cx="885949" cy="571580"/>
            </a:xfrm>
            <a:prstGeom prst="rect">
              <a:avLst/>
            </a:prstGeom>
          </p:spPr>
        </p:pic>
        <p:pic>
          <p:nvPicPr>
            <p:cNvPr id="9" name="图片 8">
              <a:extLst>
                <a:ext uri="{FF2B5EF4-FFF2-40B4-BE49-F238E27FC236}">
                  <a16:creationId xmlns:a16="http://schemas.microsoft.com/office/drawing/2014/main" id="{D78EA180-B7EC-4382-B6A1-71D45F70A49A}"/>
                </a:ext>
              </a:extLst>
            </p:cNvPr>
            <p:cNvPicPr>
              <a:picLocks noChangeAspect="1"/>
            </p:cNvPicPr>
            <p:nvPr/>
          </p:nvPicPr>
          <p:blipFill>
            <a:blip r:embed="rId7"/>
            <a:stretch>
              <a:fillRect/>
            </a:stretch>
          </p:blipFill>
          <p:spPr>
            <a:xfrm>
              <a:off x="6481823" y="3184868"/>
              <a:ext cx="2715004" cy="466790"/>
            </a:xfrm>
            <a:prstGeom prst="rect">
              <a:avLst/>
            </a:prstGeom>
          </p:spPr>
        </p:pic>
      </p:grpSp>
      <p:pic>
        <p:nvPicPr>
          <p:cNvPr id="15" name="图片 14">
            <a:extLst>
              <a:ext uri="{FF2B5EF4-FFF2-40B4-BE49-F238E27FC236}">
                <a16:creationId xmlns:a16="http://schemas.microsoft.com/office/drawing/2014/main" id="{EAE8C3AD-B6A3-43DD-AE5B-72F24E492F60}"/>
              </a:ext>
            </a:extLst>
          </p:cNvPr>
          <p:cNvPicPr>
            <a:picLocks noChangeAspect="1"/>
          </p:cNvPicPr>
          <p:nvPr/>
        </p:nvPicPr>
        <p:blipFill>
          <a:blip r:embed="rId8"/>
          <a:stretch>
            <a:fillRect/>
          </a:stretch>
        </p:blipFill>
        <p:spPr>
          <a:xfrm>
            <a:off x="5812859" y="5548269"/>
            <a:ext cx="3771837" cy="838186"/>
          </a:xfrm>
          <a:prstGeom prst="rect">
            <a:avLst/>
          </a:prstGeom>
        </p:spPr>
      </p:pic>
      <p:pic>
        <p:nvPicPr>
          <p:cNvPr id="18" name="图片 17">
            <a:extLst>
              <a:ext uri="{FF2B5EF4-FFF2-40B4-BE49-F238E27FC236}">
                <a16:creationId xmlns:a16="http://schemas.microsoft.com/office/drawing/2014/main" id="{11C6BCA5-4CBD-47FF-9FC7-8520D11F5C80}"/>
              </a:ext>
            </a:extLst>
          </p:cNvPr>
          <p:cNvPicPr>
            <a:picLocks noChangeAspect="1"/>
          </p:cNvPicPr>
          <p:nvPr/>
        </p:nvPicPr>
        <p:blipFill rotWithShape="1">
          <a:blip r:embed="rId9"/>
          <a:srcRect t="1" b="3830"/>
          <a:stretch/>
        </p:blipFill>
        <p:spPr>
          <a:xfrm>
            <a:off x="6057370" y="2972063"/>
            <a:ext cx="2547758" cy="286536"/>
          </a:xfrm>
          <a:prstGeom prst="rect">
            <a:avLst/>
          </a:prstGeom>
        </p:spPr>
      </p:pic>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95C85217-0A83-4A5A-BE0C-EB0DEBAD6DF1}"/>
                  </a:ext>
                </a:extLst>
              </p:cNvPr>
              <p:cNvSpPr txBox="1"/>
              <p:nvPr/>
            </p:nvSpPr>
            <p:spPr>
              <a:xfrm>
                <a:off x="5889861" y="3390713"/>
                <a:ext cx="5968463" cy="584775"/>
              </a:xfrm>
              <a:prstGeom prst="rect">
                <a:avLst/>
              </a:prstGeom>
              <a:noFill/>
            </p:spPr>
            <p:txBody>
              <a:bodyPr wrap="square">
                <a:spAutoFit/>
              </a:bodyPr>
              <a:lstStyle/>
              <a:p>
                <a14:m>
                  <m:oMath xmlns:m="http://schemas.openxmlformats.org/officeDocument/2006/math">
                    <m:r>
                      <m:rPr>
                        <m:sty m:val="p"/>
                      </m:rPr>
                      <a:rPr lang="en-US" altLang="zh-CN" sz="1600" i="1" dirty="0" smtClean="0">
                        <a:latin typeface="Cambria Math" panose="02040503050406030204" pitchFamily="18" charset="0"/>
                      </a:rPr>
                      <m:t>F</m:t>
                    </m:r>
                    <m:r>
                      <a:rPr lang="en-US" altLang="zh-CN" sz="1600" b="0" i="1" dirty="0" smtClean="0">
                        <a:latin typeface="Cambria Math" panose="02040503050406030204" pitchFamily="18" charset="0"/>
                      </a:rPr>
                      <m:t>(</m:t>
                    </m:r>
                    <m:sSub>
                      <m:sSubPr>
                        <m:ctrlPr>
                          <a:rPr lang="en-US" altLang="zh-CN" sz="1600" b="0" i="1" dirty="0" smtClean="0">
                            <a:latin typeface="Cambria Math" panose="02040503050406030204" pitchFamily="18" charset="0"/>
                          </a:rPr>
                        </m:ctrlPr>
                      </m:sSubPr>
                      <m:e>
                        <m:r>
                          <a:rPr lang="en-US" altLang="zh-CN" sz="1600" b="0" i="1" dirty="0" smtClean="0">
                            <a:latin typeface="Cambria Math" panose="02040503050406030204" pitchFamily="18" charset="0"/>
                          </a:rPr>
                          <m:t>𝑥</m:t>
                        </m:r>
                      </m:e>
                      <m:sub>
                        <m:r>
                          <a:rPr lang="en-US" altLang="zh-CN" sz="1600" b="0" i="1" dirty="0" smtClean="0">
                            <a:latin typeface="Cambria Math" panose="02040503050406030204" pitchFamily="18" charset="0"/>
                          </a:rPr>
                          <m:t>𝑚</m:t>
                        </m:r>
                      </m:sub>
                    </m:sSub>
                    <m:r>
                      <a:rPr lang="en-US" altLang="zh-CN" sz="1600" b="0" i="1" dirty="0" smtClean="0">
                        <a:latin typeface="Cambria Math" panose="02040503050406030204" pitchFamily="18" charset="0"/>
                      </a:rPr>
                      <m:t>)</m:t>
                    </m:r>
                  </m:oMath>
                </a14:m>
                <a:r>
                  <a:rPr lang="en-US" altLang="zh-CN" sz="1600" dirty="0"/>
                  <a:t> denotes the turn number in which </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𝑥</m:t>
                        </m:r>
                      </m:e>
                      <m:sub>
                        <m:r>
                          <a:rPr lang="en-US" altLang="zh-CN" sz="1600" i="1" dirty="0">
                            <a:latin typeface="Cambria Math" panose="02040503050406030204" pitchFamily="18" charset="0"/>
                          </a:rPr>
                          <m:t>𝑚</m:t>
                        </m:r>
                      </m:sub>
                    </m:sSub>
                  </m:oMath>
                </a14:m>
                <a:r>
                  <a:rPr lang="en-US" altLang="zh-CN" sz="1600" dirty="0"/>
                  <a:t> is included (e.g., </a:t>
                </a:r>
                <a14:m>
                  <m:oMath xmlns:m="http://schemas.openxmlformats.org/officeDocument/2006/math">
                    <m:r>
                      <m:rPr>
                        <m:sty m:val="p"/>
                      </m:rPr>
                      <a:rPr lang="en-US" altLang="zh-CN" sz="1600" i="1" dirty="0">
                        <a:latin typeface="Cambria Math" panose="02040503050406030204" pitchFamily="18" charset="0"/>
                      </a:rPr>
                      <m:t>F</m:t>
                    </m:r>
                    <m:d>
                      <m:dPr>
                        <m:ctrlPr>
                          <a:rPr lang="en-US" altLang="zh-CN" sz="1600" i="1" dirty="0">
                            <a:latin typeface="Cambria Math" panose="02040503050406030204" pitchFamily="18" charset="0"/>
                          </a:rPr>
                        </m:ctrlPr>
                      </m:dPr>
                      <m:e>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𝑥</m:t>
                            </m:r>
                          </m:e>
                          <m:sub>
                            <m:r>
                              <a:rPr lang="en-US" altLang="zh-CN" sz="1600" i="1" dirty="0">
                                <a:latin typeface="Cambria Math" panose="02040503050406030204" pitchFamily="18" charset="0"/>
                              </a:rPr>
                              <m:t>𝑚</m:t>
                            </m:r>
                          </m:sub>
                        </m:sSub>
                      </m:e>
                    </m:d>
                    <m:r>
                      <a:rPr lang="en-US" altLang="zh-CN" sz="1600" b="0" i="1" dirty="0" smtClean="0">
                        <a:latin typeface="Cambria Math" panose="02040503050406030204" pitchFamily="18" charset="0"/>
                      </a:rPr>
                      <m:t>=2</m:t>
                    </m:r>
                    <m:r>
                      <a:rPr lang="en-US" altLang="zh-CN" sz="1600" i="1" dirty="0">
                        <a:latin typeface="Cambria Math" panose="02040503050406030204" pitchFamily="18" charset="0"/>
                      </a:rPr>
                      <m:t> </m:t>
                    </m:r>
                  </m:oMath>
                </a14:m>
                <a:r>
                  <a:rPr lang="en-US" altLang="zh-CN" sz="1600" dirty="0"/>
                  <a:t>if </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𝑥</m:t>
                        </m:r>
                      </m:e>
                      <m:sub>
                        <m:r>
                          <a:rPr lang="en-US" altLang="zh-CN" sz="1600" i="1" dirty="0">
                            <a:latin typeface="Cambria Math" panose="02040503050406030204" pitchFamily="18" charset="0"/>
                          </a:rPr>
                          <m:t>𝑚</m:t>
                        </m:r>
                      </m:sub>
                    </m:sSub>
                    <m:r>
                      <a:rPr lang="en-US" altLang="zh-CN" sz="1600" i="1" dirty="0" smtClean="0">
                        <a:latin typeface="Cambria Math" panose="02040503050406030204" pitchFamily="18" charset="0"/>
                        <a:ea typeface="Cambria Math" panose="02040503050406030204" pitchFamily="18" charset="0"/>
                      </a:rPr>
                      <m:t>∈</m:t>
                    </m:r>
                    <m:sSub>
                      <m:sSubPr>
                        <m:ctrlPr>
                          <a:rPr lang="en-US" altLang="zh-CN" sz="1600" i="1" dirty="0" smtClean="0">
                            <a:latin typeface="Cambria Math" panose="02040503050406030204" pitchFamily="18" charset="0"/>
                            <a:ea typeface="Cambria Math" panose="02040503050406030204" pitchFamily="18" charset="0"/>
                          </a:rPr>
                        </m:ctrlPr>
                      </m:sSubPr>
                      <m:e>
                        <m:r>
                          <m:rPr>
                            <m:sty m:val="p"/>
                          </m:rPr>
                          <a:rPr lang="en-US" altLang="zh-CN" sz="1600" i="1" dirty="0">
                            <a:latin typeface="Cambria Math" panose="02040503050406030204" pitchFamily="18" charset="0"/>
                            <a:ea typeface="Cambria Math" panose="02040503050406030204" pitchFamily="18" charset="0"/>
                          </a:rPr>
                          <m:t>D</m:t>
                        </m:r>
                      </m:e>
                      <m:sub>
                        <m:r>
                          <a:rPr lang="en-US" altLang="zh-CN" sz="1600" b="0" i="1" dirty="0" smtClean="0">
                            <a:latin typeface="Cambria Math" panose="02040503050406030204" pitchFamily="18" charset="0"/>
                            <a:ea typeface="Cambria Math" panose="02040503050406030204" pitchFamily="18" charset="0"/>
                          </a:rPr>
                          <m:t>2</m:t>
                        </m:r>
                      </m:sub>
                    </m:sSub>
                  </m:oMath>
                </a14:m>
                <a:r>
                  <a:rPr lang="en-US" altLang="zh-CN" sz="1600" dirty="0"/>
                  <a:t>).</a:t>
                </a:r>
                <a:endParaRPr lang="zh-CN" altLang="en-US" sz="1600" dirty="0"/>
              </a:p>
            </p:txBody>
          </p:sp>
        </mc:Choice>
        <mc:Fallback xmlns="">
          <p:sp>
            <p:nvSpPr>
              <p:cNvPr id="21" name="文本框 20">
                <a:extLst>
                  <a:ext uri="{FF2B5EF4-FFF2-40B4-BE49-F238E27FC236}">
                    <a16:creationId xmlns:a16="http://schemas.microsoft.com/office/drawing/2014/main" id="{95C85217-0A83-4A5A-BE0C-EB0DEBAD6DF1}"/>
                  </a:ext>
                </a:extLst>
              </p:cNvPr>
              <p:cNvSpPr txBox="1">
                <a:spLocks noRot="1" noChangeAspect="1" noMove="1" noResize="1" noEditPoints="1" noAdjustHandles="1" noChangeArrowheads="1" noChangeShapeType="1" noTextEdit="1"/>
              </p:cNvSpPr>
              <p:nvPr/>
            </p:nvSpPr>
            <p:spPr>
              <a:xfrm>
                <a:off x="5889861" y="3390713"/>
                <a:ext cx="5968463" cy="584775"/>
              </a:xfrm>
              <a:prstGeom prst="rect">
                <a:avLst/>
              </a:prstGeom>
              <a:blipFill>
                <a:blip r:embed="rId10"/>
                <a:stretch>
                  <a:fillRect t="-3125" b="-125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8A789858-E1A4-48F5-840C-948FC6E120AE}"/>
                  </a:ext>
                </a:extLst>
              </p:cNvPr>
              <p:cNvSpPr txBox="1"/>
              <p:nvPr/>
            </p:nvSpPr>
            <p:spPr>
              <a:xfrm>
                <a:off x="8545960" y="2958589"/>
                <a:ext cx="6769248" cy="351828"/>
              </a:xfrm>
              <a:prstGeom prst="rect">
                <a:avLst/>
              </a:prstGeom>
              <a:noFill/>
            </p:spPr>
            <p:txBody>
              <a:bodyPr wrap="square">
                <a:spAutoFit/>
              </a:bodyPr>
              <a:lstStyle/>
              <a:p>
                <a:r>
                  <a:rPr lang="en-US" altLang="zh-CN" sz="1600" dirty="0"/>
                  <a:t>denotes representations of a dialogue </a:t>
                </a:r>
                <a14:m>
                  <m:oMath xmlns:m="http://schemas.openxmlformats.org/officeDocument/2006/math">
                    <m:acc>
                      <m:accPr>
                        <m:chr m:val="̂"/>
                        <m:ctrlPr>
                          <a:rPr lang="en-US" altLang="zh-CN" sz="1600" i="1" smtClean="0">
                            <a:latin typeface="Cambria Math" panose="02040503050406030204" pitchFamily="18" charset="0"/>
                          </a:rPr>
                        </m:ctrlPr>
                      </m:accPr>
                      <m:e>
                        <m:r>
                          <m:rPr>
                            <m:sty m:val="p"/>
                          </m:rPr>
                          <a:rPr lang="en-US" altLang="zh-CN" sz="1600" i="1">
                            <a:latin typeface="Cambria Math" panose="02040503050406030204" pitchFamily="18" charset="0"/>
                          </a:rPr>
                          <m:t>d</m:t>
                        </m:r>
                      </m:e>
                    </m:acc>
                  </m:oMath>
                </a14:m>
                <a:endParaRPr lang="zh-CN" altLang="en-US" sz="1600" dirty="0"/>
              </a:p>
            </p:txBody>
          </p:sp>
        </mc:Choice>
        <mc:Fallback>
          <p:sp>
            <p:nvSpPr>
              <p:cNvPr id="14" name="文本框 13">
                <a:extLst>
                  <a:ext uri="{FF2B5EF4-FFF2-40B4-BE49-F238E27FC236}">
                    <a16:creationId xmlns:a16="http://schemas.microsoft.com/office/drawing/2014/main" id="{8A789858-E1A4-48F5-840C-948FC6E120AE}"/>
                  </a:ext>
                </a:extLst>
              </p:cNvPr>
              <p:cNvSpPr txBox="1">
                <a:spLocks noRot="1" noChangeAspect="1" noMove="1" noResize="1" noEditPoints="1" noAdjustHandles="1" noChangeArrowheads="1" noChangeShapeType="1" noTextEdit="1"/>
              </p:cNvSpPr>
              <p:nvPr/>
            </p:nvSpPr>
            <p:spPr>
              <a:xfrm>
                <a:off x="8545960" y="2958589"/>
                <a:ext cx="6769248" cy="351828"/>
              </a:xfrm>
              <a:prstGeom prst="rect">
                <a:avLst/>
              </a:prstGeom>
              <a:blipFill>
                <a:blip r:embed="rId11"/>
                <a:stretch>
                  <a:fillRect l="-541" b="-22414"/>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1D7C1D2F-5312-403D-ABAC-F9DF8ED42FF1}"/>
              </a:ext>
            </a:extLst>
          </p:cNvPr>
          <p:cNvSpPr txBox="1"/>
          <p:nvPr/>
        </p:nvSpPr>
        <p:spPr>
          <a:xfrm>
            <a:off x="8349115" y="2004469"/>
            <a:ext cx="7538420" cy="338554"/>
          </a:xfrm>
          <a:prstGeom prst="rect">
            <a:avLst/>
          </a:prstGeom>
          <a:noFill/>
        </p:spPr>
        <p:txBody>
          <a:bodyPr wrap="square">
            <a:spAutoFit/>
          </a:bodyPr>
          <a:lstStyle/>
          <a:p>
            <a:r>
              <a:rPr lang="en-US" altLang="zh-CN" sz="1600" dirty="0"/>
              <a:t>be an output of the encoding module</a:t>
            </a:r>
            <a:endParaRPr lang="zh-CN" altLang="en-US" sz="1600" dirty="0"/>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16197A8-C6EB-4736-BA16-762F2D68F365}"/>
                  </a:ext>
                </a:extLst>
              </p:cNvPr>
              <p:cNvSpPr txBox="1"/>
              <p:nvPr/>
            </p:nvSpPr>
            <p:spPr>
              <a:xfrm>
                <a:off x="8349115" y="2483496"/>
                <a:ext cx="7944522" cy="342979"/>
              </a:xfrm>
              <a:prstGeom prst="rect">
                <a:avLst/>
              </a:prstGeom>
              <a:noFill/>
            </p:spPr>
            <p:txBody>
              <a:bodyPr wrap="square">
                <a:spAutoFit/>
              </a:bodyPr>
              <a:lstStyle/>
              <a:p>
                <a:r>
                  <a:rPr lang="en-US" altLang="zh-CN" sz="1600" dirty="0"/>
                  <a:t>denotes representations of the </a:t>
                </a:r>
                <a14:m>
                  <m:oMath xmlns:m="http://schemas.openxmlformats.org/officeDocument/2006/math">
                    <m:sSup>
                      <m:sSupPr>
                        <m:ctrlPr>
                          <a:rPr lang="en-US" altLang="zh-CN" sz="1600" i="1" dirty="0" smtClean="0">
                            <a:latin typeface="Cambria Math" panose="02040503050406030204" pitchFamily="18" charset="0"/>
                          </a:rPr>
                        </m:ctrlPr>
                      </m:sSupPr>
                      <m:e>
                        <m:r>
                          <a:rPr lang="en-US" altLang="zh-CN" sz="1600" b="0" i="1" dirty="0" smtClean="0">
                            <a:latin typeface="Cambria Math" panose="02040503050406030204" pitchFamily="18" charset="0"/>
                          </a:rPr>
                          <m:t>𝑖</m:t>
                        </m:r>
                      </m:e>
                      <m:sup>
                        <m:r>
                          <a:rPr lang="en-US" altLang="zh-CN" sz="1600" b="0" i="1" dirty="0" smtClean="0">
                            <a:latin typeface="Cambria Math" panose="02040503050406030204" pitchFamily="18" charset="0"/>
                          </a:rPr>
                          <m:t>𝑡h</m:t>
                        </m:r>
                      </m:sup>
                    </m:sSup>
                    <m:r>
                      <a:rPr lang="en-US" altLang="zh-CN" sz="1600" i="1" dirty="0">
                        <a:latin typeface="Cambria Math" panose="02040503050406030204" pitchFamily="18" charset="0"/>
                      </a:rPr>
                      <m:t> </m:t>
                    </m:r>
                  </m:oMath>
                </a14:m>
                <a:r>
                  <a:rPr lang="en-US" altLang="zh-CN" sz="1600" dirty="0"/>
                  <a:t>turn</a:t>
                </a:r>
                <a:endParaRPr lang="zh-CN" altLang="en-US" sz="1600" dirty="0"/>
              </a:p>
            </p:txBody>
          </p:sp>
        </mc:Choice>
        <mc:Fallback xmlns="">
          <p:sp>
            <p:nvSpPr>
              <p:cNvPr id="19" name="文本框 18">
                <a:extLst>
                  <a:ext uri="{FF2B5EF4-FFF2-40B4-BE49-F238E27FC236}">
                    <a16:creationId xmlns:a16="http://schemas.microsoft.com/office/drawing/2014/main" id="{616197A8-C6EB-4736-BA16-762F2D68F365}"/>
                  </a:ext>
                </a:extLst>
              </p:cNvPr>
              <p:cNvSpPr txBox="1">
                <a:spLocks noRot="1" noChangeAspect="1" noMove="1" noResize="1" noEditPoints="1" noAdjustHandles="1" noChangeArrowheads="1" noChangeShapeType="1" noTextEdit="1"/>
              </p:cNvSpPr>
              <p:nvPr/>
            </p:nvSpPr>
            <p:spPr>
              <a:xfrm>
                <a:off x="8349115" y="2483496"/>
                <a:ext cx="7944522" cy="342979"/>
              </a:xfrm>
              <a:prstGeom prst="rect">
                <a:avLst/>
              </a:prstGeom>
              <a:blipFill>
                <a:blip r:embed="rId12"/>
                <a:stretch>
                  <a:fillRect l="-460" t="-3509" b="-21053"/>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13">
            <p14:nvContentPartPr>
              <p14:cNvPr id="2" name="墨迹 1">
                <a:extLst>
                  <a:ext uri="{FF2B5EF4-FFF2-40B4-BE49-F238E27FC236}">
                    <a16:creationId xmlns:a16="http://schemas.microsoft.com/office/drawing/2014/main" id="{100CA3E6-4DDD-4103-A04A-CF002CCDFB37}"/>
                  </a:ext>
                </a:extLst>
              </p14:cNvPr>
              <p14:cNvContentPartPr/>
              <p14:nvPr/>
            </p14:nvContentPartPr>
            <p14:xfrm>
              <a:off x="605520" y="922680"/>
              <a:ext cx="2654640" cy="2295000"/>
            </p14:xfrm>
          </p:contentPart>
        </mc:Choice>
        <mc:Fallback>
          <p:pic>
            <p:nvPicPr>
              <p:cNvPr id="2" name="墨迹 1">
                <a:extLst>
                  <a:ext uri="{FF2B5EF4-FFF2-40B4-BE49-F238E27FC236}">
                    <a16:creationId xmlns:a16="http://schemas.microsoft.com/office/drawing/2014/main" id="{100CA3E6-4DDD-4103-A04A-CF002CCDFB37}"/>
                  </a:ext>
                </a:extLst>
              </p:cNvPr>
              <p:cNvPicPr/>
              <p:nvPr/>
            </p:nvPicPr>
            <p:blipFill>
              <a:blip r:embed="rId14"/>
              <a:stretch>
                <a:fillRect/>
              </a:stretch>
            </p:blipFill>
            <p:spPr>
              <a:xfrm>
                <a:off x="596160" y="913320"/>
                <a:ext cx="2673360" cy="2313720"/>
              </a:xfrm>
              <a:prstGeom prst="rect">
                <a:avLst/>
              </a:prstGeom>
            </p:spPr>
          </p:pic>
        </mc:Fallback>
      </mc:AlternateContent>
    </p:spTree>
    <p:extLst>
      <p:ext uri="{BB962C8B-B14F-4D97-AF65-F5344CB8AC3E}">
        <p14:creationId xmlns:p14="http://schemas.microsoft.com/office/powerpoint/2010/main" val="280628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3" name="文本框 12">
            <a:extLst>
              <a:ext uri="{FF2B5EF4-FFF2-40B4-BE49-F238E27FC236}">
                <a16:creationId xmlns:a16="http://schemas.microsoft.com/office/drawing/2014/main" id="{F5D85373-6471-48BA-8293-A0C9638B599B}"/>
              </a:ext>
            </a:extLst>
          </p:cNvPr>
          <p:cNvSpPr txBox="1"/>
          <p:nvPr/>
        </p:nvSpPr>
        <p:spPr>
          <a:xfrm>
            <a:off x="7113070" y="1168432"/>
            <a:ext cx="7174579" cy="369332"/>
          </a:xfrm>
          <a:prstGeom prst="rect">
            <a:avLst/>
          </a:prstGeom>
          <a:noFill/>
        </p:spPr>
        <p:txBody>
          <a:bodyPr wrap="square">
            <a:spAutoFit/>
          </a:bodyPr>
          <a:lstStyle/>
          <a:p>
            <a:r>
              <a:rPr lang="en-US" altLang="zh-CN" b="1" dirty="0"/>
              <a:t>Dialogue Graph with Sequential Nodes Module</a:t>
            </a:r>
            <a:endParaRPr lang="zh-CN" altLang="en-US" b="1" dirty="0"/>
          </a:p>
        </p:txBody>
      </p:sp>
      <p:pic>
        <p:nvPicPr>
          <p:cNvPr id="15" name="图片 14">
            <a:extLst>
              <a:ext uri="{FF2B5EF4-FFF2-40B4-BE49-F238E27FC236}">
                <a16:creationId xmlns:a16="http://schemas.microsoft.com/office/drawing/2014/main" id="{4192EF22-7964-45ED-BB42-29E99A9A5BD8}"/>
              </a:ext>
            </a:extLst>
          </p:cNvPr>
          <p:cNvPicPr>
            <a:picLocks noChangeAspect="1"/>
          </p:cNvPicPr>
          <p:nvPr/>
        </p:nvPicPr>
        <p:blipFill rotWithShape="1">
          <a:blip r:embed="rId3"/>
          <a:srcRect l="1718" t="-442" r="2118" b="25095"/>
          <a:stretch/>
        </p:blipFill>
        <p:spPr>
          <a:xfrm>
            <a:off x="0" y="2280481"/>
            <a:ext cx="7261992" cy="4001894"/>
          </a:xfrm>
          <a:prstGeom prst="rect">
            <a:avLst/>
          </a:prstGeom>
        </p:spPr>
      </p:pic>
      <p:pic>
        <p:nvPicPr>
          <p:cNvPr id="4" name="图片 3">
            <a:extLst>
              <a:ext uri="{FF2B5EF4-FFF2-40B4-BE49-F238E27FC236}">
                <a16:creationId xmlns:a16="http://schemas.microsoft.com/office/drawing/2014/main" id="{663009F7-1906-46A9-9A80-F1114ACF9E8C}"/>
              </a:ext>
            </a:extLst>
          </p:cNvPr>
          <p:cNvPicPr>
            <a:picLocks noChangeAspect="1"/>
          </p:cNvPicPr>
          <p:nvPr/>
        </p:nvPicPr>
        <p:blipFill>
          <a:blip r:embed="rId4"/>
          <a:stretch>
            <a:fillRect/>
          </a:stretch>
        </p:blipFill>
        <p:spPr>
          <a:xfrm>
            <a:off x="7906871" y="6414803"/>
            <a:ext cx="2568330" cy="362515"/>
          </a:xfrm>
          <a:prstGeom prst="rect">
            <a:avLst/>
          </a:prstGeom>
        </p:spPr>
      </p:pic>
      <p:pic>
        <p:nvPicPr>
          <p:cNvPr id="8" name="图片 7">
            <a:extLst>
              <a:ext uri="{FF2B5EF4-FFF2-40B4-BE49-F238E27FC236}">
                <a16:creationId xmlns:a16="http://schemas.microsoft.com/office/drawing/2014/main" id="{A66A4C3A-4737-4459-9500-0C7C24379CC0}"/>
              </a:ext>
            </a:extLst>
          </p:cNvPr>
          <p:cNvPicPr>
            <a:picLocks noChangeAspect="1"/>
          </p:cNvPicPr>
          <p:nvPr/>
        </p:nvPicPr>
        <p:blipFill>
          <a:blip r:embed="rId5"/>
          <a:stretch>
            <a:fillRect/>
          </a:stretch>
        </p:blipFill>
        <p:spPr>
          <a:xfrm>
            <a:off x="7715955" y="2057190"/>
            <a:ext cx="4105848" cy="2057246"/>
          </a:xfrm>
          <a:prstGeom prst="rect">
            <a:avLst/>
          </a:prstGeom>
        </p:spPr>
      </p:pic>
      <p:pic>
        <p:nvPicPr>
          <p:cNvPr id="11" name="图片 10">
            <a:extLst>
              <a:ext uri="{FF2B5EF4-FFF2-40B4-BE49-F238E27FC236}">
                <a16:creationId xmlns:a16="http://schemas.microsoft.com/office/drawing/2014/main" id="{3BA5FF51-ABF0-4C69-BA07-3E51088334BD}"/>
              </a:ext>
            </a:extLst>
          </p:cNvPr>
          <p:cNvPicPr>
            <a:picLocks noChangeAspect="1"/>
          </p:cNvPicPr>
          <p:nvPr/>
        </p:nvPicPr>
        <p:blipFill>
          <a:blip r:embed="rId6"/>
          <a:stretch>
            <a:fillRect/>
          </a:stretch>
        </p:blipFill>
        <p:spPr>
          <a:xfrm>
            <a:off x="7993522" y="4487410"/>
            <a:ext cx="3360278" cy="888517"/>
          </a:xfrm>
          <a:prstGeom prst="rect">
            <a:avLst/>
          </a:prstGeom>
        </p:spPr>
      </p:pic>
      <p:pic>
        <p:nvPicPr>
          <p:cNvPr id="14" name="图片 13">
            <a:extLst>
              <a:ext uri="{FF2B5EF4-FFF2-40B4-BE49-F238E27FC236}">
                <a16:creationId xmlns:a16="http://schemas.microsoft.com/office/drawing/2014/main" id="{1990B8D0-FED4-46FC-8F24-1FF1789CE5A3}"/>
              </a:ext>
            </a:extLst>
          </p:cNvPr>
          <p:cNvPicPr>
            <a:picLocks noChangeAspect="1"/>
          </p:cNvPicPr>
          <p:nvPr/>
        </p:nvPicPr>
        <p:blipFill>
          <a:blip r:embed="rId7"/>
          <a:stretch>
            <a:fillRect/>
          </a:stretch>
        </p:blipFill>
        <p:spPr>
          <a:xfrm>
            <a:off x="7715955" y="5649704"/>
            <a:ext cx="4029046" cy="480075"/>
          </a:xfrm>
          <a:prstGeom prst="rect">
            <a:avLst/>
          </a:prstGeom>
        </p:spPr>
      </p:pic>
    </p:spTree>
    <p:extLst>
      <p:ext uri="{BB962C8B-B14F-4D97-AF65-F5344CB8AC3E}">
        <p14:creationId xmlns:p14="http://schemas.microsoft.com/office/powerpoint/2010/main" val="305245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7581BE8-4B6D-444E-9E87-9818BBB4455B}"/>
              </a:ext>
            </a:extLst>
          </p:cNvPr>
          <p:cNvPicPr>
            <a:picLocks noChangeAspect="1"/>
          </p:cNvPicPr>
          <p:nvPr/>
        </p:nvPicPr>
        <p:blipFill>
          <a:blip r:embed="rId3"/>
          <a:stretch>
            <a:fillRect/>
          </a:stretch>
        </p:blipFill>
        <p:spPr>
          <a:xfrm>
            <a:off x="46280" y="1366834"/>
            <a:ext cx="6049720" cy="4124331"/>
          </a:xfrm>
          <a:prstGeom prst="rect">
            <a:avLst/>
          </a:prstGeom>
        </p:spPr>
      </p:pic>
      <p:sp>
        <p:nvSpPr>
          <p:cNvPr id="12" name="文本框 11">
            <a:extLst>
              <a:ext uri="{FF2B5EF4-FFF2-40B4-BE49-F238E27FC236}">
                <a16:creationId xmlns:a16="http://schemas.microsoft.com/office/drawing/2014/main" id="{90C0AF94-6760-45A4-8D58-8FF14532D2D4}"/>
              </a:ext>
            </a:extLst>
          </p:cNvPr>
          <p:cNvSpPr txBox="1"/>
          <p:nvPr/>
        </p:nvSpPr>
        <p:spPr>
          <a:xfrm>
            <a:off x="6484257" y="1170866"/>
            <a:ext cx="6146800" cy="461665"/>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Semantic Graph Convolution Module</a:t>
            </a:r>
            <a:endParaRPr lang="zh-CN" altLang="en-US" sz="2400" b="1"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F3B61D2F-B827-40D5-BE42-7A15E6492D45}"/>
              </a:ext>
            </a:extLst>
          </p:cNvPr>
          <p:cNvPicPr>
            <a:picLocks noChangeAspect="1"/>
          </p:cNvPicPr>
          <p:nvPr/>
        </p:nvPicPr>
        <p:blipFill>
          <a:blip r:embed="rId4"/>
          <a:stretch>
            <a:fillRect/>
          </a:stretch>
        </p:blipFill>
        <p:spPr>
          <a:xfrm>
            <a:off x="7080477" y="1791799"/>
            <a:ext cx="4005943" cy="3699366"/>
          </a:xfrm>
          <a:prstGeom prst="rect">
            <a:avLst/>
          </a:prstGeom>
        </p:spPr>
      </p:pic>
      <p:pic>
        <p:nvPicPr>
          <p:cNvPr id="8" name="图片 7">
            <a:extLst>
              <a:ext uri="{FF2B5EF4-FFF2-40B4-BE49-F238E27FC236}">
                <a16:creationId xmlns:a16="http://schemas.microsoft.com/office/drawing/2014/main" id="{E5F28E73-2D9E-4D8E-B3D6-94584954BFDD}"/>
              </a:ext>
            </a:extLst>
          </p:cNvPr>
          <p:cNvPicPr>
            <a:picLocks noChangeAspect="1"/>
          </p:cNvPicPr>
          <p:nvPr/>
        </p:nvPicPr>
        <p:blipFill>
          <a:blip r:embed="rId5"/>
          <a:stretch>
            <a:fillRect/>
          </a:stretch>
        </p:blipFill>
        <p:spPr>
          <a:xfrm>
            <a:off x="7405007" y="5639546"/>
            <a:ext cx="2152650" cy="323850"/>
          </a:xfrm>
          <a:prstGeom prst="rect">
            <a:avLst/>
          </a:prstGeom>
        </p:spPr>
      </p:pic>
      <p:pic>
        <p:nvPicPr>
          <p:cNvPr id="14" name="图片 13">
            <a:extLst>
              <a:ext uri="{FF2B5EF4-FFF2-40B4-BE49-F238E27FC236}">
                <a16:creationId xmlns:a16="http://schemas.microsoft.com/office/drawing/2014/main" id="{72B05682-1270-44C6-AE16-CD8A0C5CD4C7}"/>
              </a:ext>
            </a:extLst>
          </p:cNvPr>
          <p:cNvPicPr>
            <a:picLocks noChangeAspect="1"/>
          </p:cNvPicPr>
          <p:nvPr/>
        </p:nvPicPr>
        <p:blipFill>
          <a:blip r:embed="rId6"/>
          <a:stretch>
            <a:fillRect/>
          </a:stretch>
        </p:blipFill>
        <p:spPr>
          <a:xfrm>
            <a:off x="9910536" y="5663358"/>
            <a:ext cx="1485900" cy="276225"/>
          </a:xfrm>
          <a:prstGeom prst="rect">
            <a:avLst/>
          </a:prstGeom>
        </p:spPr>
      </p:pic>
      <p:pic>
        <p:nvPicPr>
          <p:cNvPr id="10" name="图片 9">
            <a:extLst>
              <a:ext uri="{FF2B5EF4-FFF2-40B4-BE49-F238E27FC236}">
                <a16:creationId xmlns:a16="http://schemas.microsoft.com/office/drawing/2014/main" id="{6F27ED5A-99E8-4E51-A00D-3E9E5E5ED14C}"/>
              </a:ext>
            </a:extLst>
          </p:cNvPr>
          <p:cNvPicPr>
            <a:picLocks noChangeAspect="1"/>
          </p:cNvPicPr>
          <p:nvPr/>
        </p:nvPicPr>
        <p:blipFill rotWithShape="1">
          <a:blip r:embed="rId7"/>
          <a:srcRect b="86452"/>
          <a:stretch/>
        </p:blipFill>
        <p:spPr>
          <a:xfrm>
            <a:off x="6945739" y="6057466"/>
            <a:ext cx="4090534" cy="520835"/>
          </a:xfrm>
          <a:prstGeom prst="rect">
            <a:avLst/>
          </a:prstGeom>
        </p:spPr>
      </p:pic>
      <p:sp>
        <p:nvSpPr>
          <p:cNvPr id="4" name="矩形: 圆角 3">
            <a:extLst>
              <a:ext uri="{FF2B5EF4-FFF2-40B4-BE49-F238E27FC236}">
                <a16:creationId xmlns:a16="http://schemas.microsoft.com/office/drawing/2014/main" id="{380A99AE-B44D-4A15-8695-164BB4915ABA}"/>
              </a:ext>
            </a:extLst>
          </p:cNvPr>
          <p:cNvSpPr/>
          <p:nvPr/>
        </p:nvSpPr>
        <p:spPr>
          <a:xfrm>
            <a:off x="6675120" y="5974319"/>
            <a:ext cx="4986169" cy="68712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E7192E17-D852-4C28-B2A2-CEAC8D1E94B5}"/>
              </a:ext>
            </a:extLst>
          </p:cNvPr>
          <p:cNvSpPr/>
          <p:nvPr/>
        </p:nvSpPr>
        <p:spPr>
          <a:xfrm>
            <a:off x="1834180" y="3225740"/>
            <a:ext cx="1947134" cy="133550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0994E097-D808-4524-BB77-E170E8677B25}"/>
              </a:ext>
            </a:extLst>
          </p:cNvPr>
          <p:cNvSpPr txBox="1"/>
          <p:nvPr/>
        </p:nvSpPr>
        <p:spPr>
          <a:xfrm>
            <a:off x="252804" y="892754"/>
            <a:ext cx="6146801" cy="646331"/>
          </a:xfrm>
          <a:prstGeom prst="rect">
            <a:avLst/>
          </a:prstGeom>
          <a:noFill/>
        </p:spPr>
        <p:txBody>
          <a:bodyPr wrap="square">
            <a:spAutoFit/>
          </a:bodyPr>
          <a:lstStyle/>
          <a:p>
            <a:r>
              <a:rPr lang="en-US" altLang="zh-CN" dirty="0">
                <a:solidFill>
                  <a:srgbClr val="FF0000"/>
                </a:solidFill>
              </a:rPr>
              <a:t>ACL_2021_Dynamic and Multi-Channel Graph Convolutional Network for Aspect-Based Sentiment Analysis</a:t>
            </a:r>
            <a:endParaRPr lang="zh-CN" altLang="en-US" dirty="0">
              <a:solidFill>
                <a:srgbClr val="FF0000"/>
              </a:solidFill>
            </a:endParaRPr>
          </a:p>
        </p:txBody>
      </p:sp>
    </p:spTree>
    <p:extLst>
      <p:ext uri="{BB962C8B-B14F-4D97-AF65-F5344CB8AC3E}">
        <p14:creationId xmlns:p14="http://schemas.microsoft.com/office/powerpoint/2010/main" val="2246740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16501</TotalTime>
  <Words>643</Words>
  <Application>Microsoft Office PowerPoint</Application>
  <PresentationFormat>宽屏</PresentationFormat>
  <Paragraphs>68</Paragraphs>
  <Slides>15</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PingFang SC</vt:lpstr>
      <vt:lpstr>等线</vt:lpstr>
      <vt:lpstr>黑体</vt:lpstr>
      <vt:lpstr>华康俪金黑W8(P)</vt:lpstr>
      <vt:lpstr>宋体</vt:lpstr>
      <vt:lpstr>Arial</vt:lpstr>
      <vt:lpstr>Bahnschrift Condensed</vt:lpstr>
      <vt:lpstr>Cambria Math</vt:lpstr>
      <vt:lpstr>Gill Sans Ultra Bold</vt:lpstr>
      <vt:lpstr>Times New Roman</vt:lpstr>
      <vt:lpstr>Wingdings</vt:lpstr>
      <vt:lpstr>Office 主题​​</vt:lpstr>
      <vt:lpstr>PowerPoint 演示文稿</vt:lpstr>
      <vt:lpstr>PowerPoint 演示文稿</vt:lpstr>
      <vt:lpstr>Introduction</vt:lpstr>
      <vt:lpstr>Method</vt:lpstr>
      <vt:lpstr>Method</vt:lpstr>
      <vt:lpstr>Method</vt:lpstr>
      <vt:lpstr>Method</vt:lpstr>
      <vt:lpstr>Method</vt:lpstr>
      <vt:lpstr>PowerPoint 演示文稿</vt:lpstr>
      <vt:lpstr>PowerPoint 演示文稿</vt:lpstr>
      <vt:lpstr>Experiments</vt:lpstr>
      <vt:lpstr>Experiments</vt:lpstr>
      <vt:lpstr>Experiments</vt:lpstr>
      <vt:lpstr>Experiments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 思进</cp:lastModifiedBy>
  <cp:revision>1507</cp:revision>
  <dcterms:created xsi:type="dcterms:W3CDTF">2017-04-22T07:59:00Z</dcterms:created>
  <dcterms:modified xsi:type="dcterms:W3CDTF">2021-10-24T07:31:20Z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